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8"/>
  </p:notesMasterIdLst>
  <p:sldIdLst>
    <p:sldId id="315" r:id="rId6"/>
    <p:sldId id="432" r:id="rId7"/>
    <p:sldId id="486" r:id="rId8"/>
    <p:sldId id="465" r:id="rId9"/>
    <p:sldId id="481" r:id="rId10"/>
    <p:sldId id="482" r:id="rId11"/>
    <p:sldId id="467" r:id="rId12"/>
    <p:sldId id="483" r:id="rId13"/>
    <p:sldId id="484" r:id="rId14"/>
    <p:sldId id="485" r:id="rId15"/>
    <p:sldId id="480" r:id="rId16"/>
    <p:sldId id="379" r:id="rId17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Rieck" initials="TR" lastIdx="43" clrIdx="0">
    <p:extLst>
      <p:ext uri="{19B8F6BF-5375-455C-9EA6-DF929625EA0E}">
        <p15:presenceInfo xmlns:p15="http://schemas.microsoft.com/office/powerpoint/2012/main" userId="Ted Riec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000"/>
    <a:srgbClr val="184285"/>
    <a:srgbClr val="007B68"/>
    <a:srgbClr val="FF0000"/>
    <a:srgbClr val="008966"/>
    <a:srgbClr val="FCFCFC"/>
    <a:srgbClr val="006349"/>
    <a:srgbClr val="1A8575"/>
    <a:srgbClr val="BA7A06"/>
    <a:srgbClr val="B9F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76518" autoAdjust="0"/>
  </p:normalViewPr>
  <p:slideViewPr>
    <p:cSldViewPr snapToGrid="0">
      <p:cViewPr varScale="1">
        <p:scale>
          <a:sx n="85" d="100"/>
          <a:sy n="85" d="100"/>
        </p:scale>
        <p:origin x="141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-2688"/>
    </p:cViewPr>
  </p:sorterViewPr>
  <p:notesViewPr>
    <p:cSldViewPr snapToGrid="0">
      <p:cViewPr varScale="1">
        <p:scale>
          <a:sx n="50" d="100"/>
          <a:sy n="50" d="100"/>
        </p:scale>
        <p:origin x="2684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8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8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A865E3AC-9447-4C22-8B39-616633CCED6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3" rIns="93166" bIns="46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7"/>
            <a:ext cx="7437120" cy="2760345"/>
          </a:xfrm>
          <a:prstGeom prst="rect">
            <a:avLst/>
          </a:prstGeom>
        </p:spPr>
        <p:txBody>
          <a:bodyPr vert="horz" lIns="93166" tIns="46583" rIns="93166" bIns="4658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5"/>
            <a:ext cx="4028440" cy="351737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5"/>
            <a:ext cx="4028440" cy="351737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FB890A6C-5B5F-4D3F-8193-D72D596AF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07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E80B3A-25DD-4005-A548-3BDE13AA0D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73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90A6C-5B5F-4D3F-8193-D72D596AF6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953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2F0F-9609-44DC-95E5-A8380D3F780B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50413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90A6C-5B5F-4D3F-8193-D72D596AF6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244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90A6C-5B5F-4D3F-8193-D72D596AF6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28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2F0F-9609-44DC-95E5-A8380D3F780B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8171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2F0F-9609-44DC-95E5-A8380D3F780B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3144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90A6C-5B5F-4D3F-8193-D72D596AF6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72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2F0F-9609-44DC-95E5-A8380D3F780B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86354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90A6C-5B5F-4D3F-8193-D72D596AF6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69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2F0F-9609-44DC-95E5-A8380D3F780B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88145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90A6C-5B5F-4D3F-8193-D72D596AF6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22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81149-93EA-42C3-830D-AD8885CA8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D96744-B723-4EFB-9D08-692A1A866A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BE823-174D-4E61-BD49-5B761FF82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F41A-D5E7-4AF3-BA90-DE4530A2A07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C5F9A-1AF9-48AD-82AB-5F6967B10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AE22B-1103-48C5-8C60-E4936CA0E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F03E-B934-4C10-A3E3-6A65CBD53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97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440E2-6ADA-48FA-9961-66E29EB54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B6A9E6-C149-4840-857E-CB7818AD68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23C59-0166-47EC-BC83-4D20E7E76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F41A-D5E7-4AF3-BA90-DE4530A2A07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12640-ECAB-4D8B-877A-46420BCA5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1C614-5D37-44FD-AE60-2C60AB05B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F03E-B934-4C10-A3E3-6A65CBD53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8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62CE86-B3BD-4C6D-98E7-59E7157CED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557F6F-42F4-4F0A-BB00-9419578D7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F8BB3-DD4A-4E4E-9BDD-970723189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F41A-D5E7-4AF3-BA90-DE4530A2A07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72184-7355-49B6-A023-BA1B77060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3B978-5544-4B77-9838-DAE0D7E25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F03E-B934-4C10-A3E3-6A65CBD53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36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08A5B-74DD-46DD-7C56-8EDC69007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A50BB3-B851-30B4-A563-9ABCC1658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1296F-A377-C44D-5916-965336F0A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CE5B20-0920-4342-BACD-24D1D45493DF}" type="datetime2">
              <a:rPr lang="en-US" smtClean="0"/>
              <a:pPr>
                <a:defRPr/>
              </a:pPr>
              <a:t>Monday, November 6,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82492-6C37-13EC-6C58-3B863E477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CD606-7FF7-8E96-F706-E70148A26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586A-1786-45B9-80D0-009A11417196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17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E1B85-DD89-CE97-CE65-E0FB1829C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1842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[Click to edit Master 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99AA0-2588-EDD2-C4AB-471048FFE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CB43B-A7A2-8D27-06DF-8799E548D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07EBCA-9915-4ACE-8B2F-F010BDCBB3EC}" type="datetime2">
              <a:rPr lang="en-US" smtClean="0"/>
              <a:pPr>
                <a:defRPr/>
              </a:pPr>
              <a:t>Monday, November 6,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D92EB-D8B9-9088-81BB-EB646BA3A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B485F-070C-FB01-2FF4-956EE72B1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114B-FB14-471A-ACF4-05740B9169BC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9E2E26F-F432-3FDC-7397-17496FCA0238}"/>
              </a:ext>
            </a:extLst>
          </p:cNvPr>
          <p:cNvSpPr txBox="1">
            <a:spLocks/>
          </p:cNvSpPr>
          <p:nvPr userDrawn="1"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1842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68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AF80E-D876-3846-45B5-EF0DF35E7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C9ACE-3F65-E5B6-8F3F-2D1F36F57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F666A-A8E4-2AA4-3C00-4EEF1DA0F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0BF5B-13D6-4EF7-9D5C-76E122C7A776}" type="datetime2">
              <a:rPr lang="en-US" smtClean="0"/>
              <a:pPr>
                <a:defRPr/>
              </a:pPr>
              <a:t>Monday, November 6,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538D9-7BF0-231D-47D1-4D01F8886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7306A-022F-62E1-99C6-17CA3AABB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03C7D-E749-4CE9-99FF-6A02327607E8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793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4B442-E611-EAE9-2DCB-AB0E46A8E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6F79C-66B7-7B36-677B-7237C75BB6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94AAE-CC5E-CC9D-5F14-579E892C63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8C6087-97F4-26A5-7658-90C723DD1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800DDB-30D2-40EF-91D2-7C970C64B2D2}" type="datetime2">
              <a:rPr lang="en-US" smtClean="0"/>
              <a:pPr>
                <a:defRPr/>
              </a:pPr>
              <a:t>Monday, November 6, 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0CAA4D-CE82-77CF-F4C4-9B44B8730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B76339-CB8D-C895-0B4F-57D43061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596B-86FE-4EB7-BB48-08B0EF964E2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456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BD242-DA28-B886-71A4-4B2497A7E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31211-BAB0-3A63-7AA8-A9D60032E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4A0390-BE83-78CB-3D2D-B30E9D1D9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748F9D-58A1-1456-6064-0DAF5229E3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2B45E5-1630-593A-77AC-B6E455CDE3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E48B5B-1F31-3F23-2E9F-1B625E1EC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53443D-AFB5-4F36-B50E-E9886E38BCF7}" type="datetime2">
              <a:rPr lang="en-US" smtClean="0"/>
              <a:pPr>
                <a:defRPr/>
              </a:pPr>
              <a:t>Monday, November 6, 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0D9A80-A9EF-E836-C967-7936FD840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7E1A0-F404-44DD-3CD3-0470368B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3D3CD-38FE-4AB2-AECA-B4AC037C088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6786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73965-BE87-DC8E-AC41-686F11387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5AF52C-E587-CECC-CB95-C552E93AF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0D5B35-F584-4E3F-BD83-37949F93C4CA}" type="datetime2">
              <a:rPr lang="en-US" smtClean="0"/>
              <a:pPr>
                <a:defRPr/>
              </a:pPr>
              <a:t>Monday, November 6, 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EE7A20-FB86-4F93-5ABE-E8B18F5CB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FA66A9-CD64-34B9-5C3F-862FFD62B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57D5-F6E3-4712-990E-65E5CEC88316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4274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961E2-2FF3-DD81-DD6C-E3B40DE9D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7D89E-53A1-426D-A4FB-097C38123F9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624782-307F-1EC3-6E3F-09B24BA7BDBA}"/>
              </a:ext>
            </a:extLst>
          </p:cNvPr>
          <p:cNvSpPr txBox="1"/>
          <p:nvPr userDrawn="1"/>
        </p:nvSpPr>
        <p:spPr>
          <a:xfrm>
            <a:off x="7393577" y="6485364"/>
            <a:ext cx="4738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CONNECTS PEOPLE TO PROGRESS &amp; PROSPERITY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A6E1AA-C602-6263-EA27-155460BA47FC}"/>
              </a:ext>
            </a:extLst>
          </p:cNvPr>
          <p:cNvSpPr/>
          <p:nvPr userDrawn="1"/>
        </p:nvSpPr>
        <p:spPr>
          <a:xfrm>
            <a:off x="0" y="6019800"/>
            <a:ext cx="1219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4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10E0D-09F4-5783-392D-1C04F6D07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CD95E-A384-9A3F-2D74-F2564D0B4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6B3AF6-5F8A-3BC2-054F-CA7CD4134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3EBB6-E61D-7C9F-1AA7-EC132A003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1B9000-DDE2-4F0A-BE7E-7493B58B87FC}" type="datetime2">
              <a:rPr lang="en-US" smtClean="0"/>
              <a:pPr>
                <a:defRPr/>
              </a:pPr>
              <a:t>Monday, November 6, 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6D45A7-13E2-6C55-4853-CF6115FDB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BD4A07-C6FA-A977-2B2F-274EEAD60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B4B4-F369-4E9D-8A62-A92219D0D44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1177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24CDD-F8F6-4005-809A-2A596FEC3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94E89-2F0A-4C37-AE0B-B8FD65C73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C4ECD-C282-4273-95DD-1B8244C17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F41A-D5E7-4AF3-BA90-DE4530A2A07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AA63D-DEAF-4394-A2B4-77C3723E1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F022-B1D1-457D-9316-8AFC99C6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F03E-B934-4C10-A3E3-6A65CBD53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748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257E9-2831-B2BA-4E37-E8B45BDA8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77DA27-91F8-948B-D1A6-22FAE8AF22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B8CAAC-3E29-F02B-1177-0E9F56A7A4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0F4F43-89AF-FF2F-074D-FA4B9BC07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5F5714-EECD-441F-B45A-13D7A9FE3D8C}" type="datetime2">
              <a:rPr lang="en-US" smtClean="0"/>
              <a:pPr>
                <a:defRPr/>
              </a:pPr>
              <a:t>Monday, November 6, 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A17E77-1897-6E19-0C45-34B053CAE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C5BE97-8C7D-E026-B80A-FA24CB5C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D7FCB-472F-46B2-906C-FF7D89BE283C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9306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5B542-C62C-3AD4-23C5-476A69713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D2421D-395A-BCDB-EB60-370639EBE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FB1EA-09F8-7955-0E52-3E7EFDD93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52DCAE-1423-4788-9B58-630E82ABACCC}" type="datetime2">
              <a:rPr lang="en-US" smtClean="0"/>
              <a:pPr>
                <a:defRPr/>
              </a:pPr>
              <a:t>Monday, November 6,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72202-C196-4D5A-7662-B17D4A7CC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1DF63-3F6E-16D0-B6B0-9FF820C1C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B52C-0377-42EF-8AAE-F224CD3F09E8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482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AAE2DB-7A57-1925-C2EF-AE7AF31B2E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F63AD0-5CD2-386E-6868-3A156460D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1F6BF-8AB0-4024-CA76-5A4FF379C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6C5C0B-38E0-471B-88A8-BCC15B0630C6}" type="datetime2">
              <a:rPr lang="en-US" smtClean="0"/>
              <a:pPr>
                <a:defRPr/>
              </a:pPr>
              <a:t>Monday, November 6,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1DDB3-3EFC-D775-37B0-D23BDCF53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CF09-134E-3406-F6CE-7EBCCA41C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8DCD-755F-4087-856C-094694A1638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371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CD160-3E52-4702-9989-F0F507157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244473-22E6-435F-AB9D-8E4B95FBD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1DCE0-4A92-40F6-AD01-CA3EAC94C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F41A-D5E7-4AF3-BA90-DE4530A2A07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55239-8AAB-4C4A-8518-97F7AB139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3D70B-7438-4544-864B-D7BD7606F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F03E-B934-4C10-A3E3-6A65CBD53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64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251F7-8130-4377-999C-077B67A77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39AE3-3A74-4FDE-ADA8-F914CF492D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935108-399A-4D45-B3CE-83E53E0104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04BFD-B8CC-4118-8B69-1E643637E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F41A-D5E7-4AF3-BA90-DE4530A2A07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992259-B5DC-4514-8F21-422C40CF1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90BF64-DBB5-4A71-B9E4-B7ADDB0A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F03E-B934-4C10-A3E3-6A65CBD53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10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549AC-F306-4C7A-B8B7-8FEF6846A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5E638-7337-4B4C-BF9B-746FCC782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1D6B21-E83B-41A8-A241-F527944C26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B896E7-D3DD-417F-87E4-FF8D85B66B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AB5C7F-33BB-4FB9-AC41-D0CD25ED32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552F7F-D0C5-4B6B-AA2C-5A419EFD7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F41A-D5E7-4AF3-BA90-DE4530A2A07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AC2A7F-5B9D-4173-8EF7-15F2D114E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553D77-7DD9-4A4D-82D5-442914E10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F03E-B934-4C10-A3E3-6A65CBD53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2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E3F08-2150-4594-A3F5-0B6D8D70C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2C4598-177B-45EB-A221-D104606E8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F41A-D5E7-4AF3-BA90-DE4530A2A07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949D2D-6973-4118-ABFB-573DD6941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4893DB-E181-4F22-AE68-CCAAD6EE2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F03E-B934-4C10-A3E3-6A65CBD53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00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1C58D7-FE20-47B0-A3FB-E0D1AD52A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F41A-D5E7-4AF3-BA90-DE4530A2A07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127F7E-E630-4AD7-BD59-9582D5A61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531735-8C89-4FE4-950F-6C9705030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F03E-B934-4C10-A3E3-6A65CBD53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70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1F861-A33C-469C-9C59-ADFE17819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E4C68-A86B-4A0B-B35B-2F89DC9C6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3D6F95-A7CC-49C6-B0F9-023886861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8755DA-CC7A-429E-8CD3-6F13B8AC1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F41A-D5E7-4AF3-BA90-DE4530A2A07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8C923E-D685-49AB-8EF1-5728ACE09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27D94E-23CA-4F47-9321-DB12ED461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F03E-B934-4C10-A3E3-6A65CBD53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8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EB0EF-9EEE-4808-B9C6-06314F261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F0D5D4-4F6C-4646-8E81-135286218F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B605F0-FDA5-4E0E-8F73-9BBAEE8BB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BA7BD-2942-44ED-AC47-51CD5C402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F41A-D5E7-4AF3-BA90-DE4530A2A07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B07573-96F9-408B-8F78-4419CD97B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19CF6C-5CB6-4F62-AA25-623F4F07C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F03E-B934-4C10-A3E3-6A65CBD53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A3A1D0-19F5-4E79-9A74-9880DB5D8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461021-405D-4832-A2C1-0DFBD44B5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436BB-26B8-4CE8-B831-C1364E380A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6F41A-D5E7-4AF3-BA90-DE4530A2A07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6D45E-7451-42C4-90DA-7A0996AB66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9C01A-C433-499A-A314-D9ABB5E9D2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DF03E-B934-4C10-A3E3-6A65CBD53F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9E4BE7-F46E-4429-A3BA-8A6C98AE71A7}"/>
              </a:ext>
            </a:extLst>
          </p:cNvPr>
          <p:cNvSpPr/>
          <p:nvPr userDrawn="1"/>
        </p:nvSpPr>
        <p:spPr>
          <a:xfrm>
            <a:off x="0" y="6413917"/>
            <a:ext cx="12192000" cy="457035"/>
          </a:xfrm>
          <a:prstGeom prst="rect">
            <a:avLst/>
          </a:prstGeom>
          <a:solidFill>
            <a:srgbClr val="057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249F55C-720C-AED1-3A05-4509427EE0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72"/>
          <a:stretch/>
        </p:blipFill>
        <p:spPr>
          <a:xfrm>
            <a:off x="185064" y="6566553"/>
            <a:ext cx="1497872" cy="1691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73FFC6-4B3E-411A-A560-1E2B1E553F28}"/>
              </a:ext>
            </a:extLst>
          </p:cNvPr>
          <p:cNvSpPr txBox="1"/>
          <p:nvPr userDrawn="1"/>
        </p:nvSpPr>
        <p:spPr>
          <a:xfrm>
            <a:off x="7393582" y="6498316"/>
            <a:ext cx="4738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CONNECTS PEOPLE TO PROGRESS &amp; PROSPERITY</a:t>
            </a:r>
          </a:p>
        </p:txBody>
      </p:sp>
    </p:spTree>
    <p:extLst>
      <p:ext uri="{BB962C8B-B14F-4D97-AF65-F5344CB8AC3E}">
        <p14:creationId xmlns:p14="http://schemas.microsoft.com/office/powerpoint/2010/main" val="3061530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335806-183A-51CF-7AA2-656C6267E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F0FC7D-EAF2-480C-51FA-F38C1B398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56F69-13D0-F56F-4C17-5FBBF0064F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1B9000-DDE2-4F0A-BE7E-7493B58B87FC}" type="datetime2">
              <a:rPr lang="en-US" smtClean="0"/>
              <a:pPr>
                <a:defRPr/>
              </a:pPr>
              <a:t>Monday, November 6,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838D0-6398-D78B-A955-AE20DF3EF0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D9292-73A7-F929-E968-6EA014544E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CB4B4-F369-4E9D-8A62-A92219D0D44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C98439-D446-BDA0-F2E3-3CF605316DCC}"/>
              </a:ext>
            </a:extLst>
          </p:cNvPr>
          <p:cNvSpPr/>
          <p:nvPr userDrawn="1"/>
        </p:nvSpPr>
        <p:spPr>
          <a:xfrm>
            <a:off x="0" y="6413917"/>
            <a:ext cx="12192000" cy="457035"/>
          </a:xfrm>
          <a:prstGeom prst="rect">
            <a:avLst/>
          </a:prstGeom>
          <a:solidFill>
            <a:srgbClr val="057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24EFE97-A6F6-42EB-F12A-3300B5D605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72"/>
          <a:stretch/>
        </p:blipFill>
        <p:spPr>
          <a:xfrm>
            <a:off x="185064" y="6566553"/>
            <a:ext cx="1497872" cy="1691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5A35FA6-3C39-F76A-C289-8E2F4310B87E}"/>
              </a:ext>
            </a:extLst>
          </p:cNvPr>
          <p:cNvSpPr txBox="1"/>
          <p:nvPr userDrawn="1"/>
        </p:nvSpPr>
        <p:spPr>
          <a:xfrm>
            <a:off x="7393582" y="6498316"/>
            <a:ext cx="4738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CONNECTS PEOPLE TO PROGRESS &amp; PROSPERITY</a:t>
            </a:r>
          </a:p>
        </p:txBody>
      </p:sp>
    </p:spTree>
    <p:extLst>
      <p:ext uri="{BB962C8B-B14F-4D97-AF65-F5344CB8AC3E}">
        <p14:creationId xmlns:p14="http://schemas.microsoft.com/office/powerpoint/2010/main" val="372380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8428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8428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8428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8428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8428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8428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DAC14FC-3D01-41D4-8BC1-62A951C07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Tulsa Transit Design Project | Dimensional Innovations Projects">
            <a:extLst>
              <a:ext uri="{FF2B5EF4-FFF2-40B4-BE49-F238E27FC236}">
                <a16:creationId xmlns:a16="http://schemas.microsoft.com/office/drawing/2014/main" id="{865BF7CB-9F05-4AD0-A959-CB9D26324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C797727F-4EC1-406F-A8CF-91C0AB6EC5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405" y="6208878"/>
            <a:ext cx="3351189" cy="862932"/>
          </a:xfrm>
          <a:prstGeom prst="rect">
            <a:avLst/>
          </a:prstGeom>
        </p:spPr>
      </p:pic>
      <p:sp>
        <p:nvSpPr>
          <p:cNvPr id="26" name="Freeform 5">
            <a:extLst>
              <a:ext uri="{FF2B5EF4-FFF2-40B4-BE49-F238E27FC236}">
                <a16:creationId xmlns:a16="http://schemas.microsoft.com/office/drawing/2014/main" id="{480BF6F1-09CE-4FCF-82D2-F2992C3D9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789091" y="4377267"/>
            <a:ext cx="542047" cy="2376459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id="{EF685764-DEAE-4F2E-B34E-2CD0C706C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783841" y="4208147"/>
            <a:ext cx="369761" cy="212183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id="{A72E9B9E-DD58-4578-A08D-8CF485909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951746" y="4098332"/>
            <a:ext cx="201857" cy="20558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6">
            <a:extLst>
              <a:ext uri="{FF2B5EF4-FFF2-40B4-BE49-F238E27FC236}">
                <a16:creationId xmlns:a16="http://schemas.microsoft.com/office/drawing/2014/main" id="{71AF47AF-3894-4226-BA66-5E9EA1FD5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048198" y="4208147"/>
            <a:ext cx="339126" cy="212183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7">
            <a:extLst>
              <a:ext uri="{FF2B5EF4-FFF2-40B4-BE49-F238E27FC236}">
                <a16:creationId xmlns:a16="http://schemas.microsoft.com/office/drawing/2014/main" id="{BD2D504F-A5A4-4C78-9C63-D0AFF65C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053721" y="4098333"/>
            <a:ext cx="201857" cy="20558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8">
            <a:extLst>
              <a:ext uri="{FF2B5EF4-FFF2-40B4-BE49-F238E27FC236}">
                <a16:creationId xmlns:a16="http://schemas.microsoft.com/office/drawing/2014/main" id="{4CBE949B-6278-4F68-838B-CC06A3CBCD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51447" y="4098334"/>
            <a:ext cx="10304132" cy="1960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A34793-8D6C-4E1A-A24C-F82473547B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1752" y="4733271"/>
            <a:ext cx="9716883" cy="1071585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FEFFFF"/>
                </a:solidFill>
                <a:latin typeface="Open Sans ExtraBold" panose="020B0906030804020204"/>
              </a:rPr>
              <a:t>Public Outreach Session </a:t>
            </a:r>
            <a:br>
              <a:rPr lang="en-US" sz="5400" dirty="0">
                <a:solidFill>
                  <a:srgbClr val="FEFFFF"/>
                </a:solidFill>
                <a:latin typeface="Open Sans ExtraBold" panose="020B0906030804020204"/>
              </a:rPr>
            </a:br>
            <a:r>
              <a:rPr lang="en-US" sz="3600" dirty="0">
                <a:solidFill>
                  <a:srgbClr val="FEFFFF"/>
                </a:solidFill>
                <a:latin typeface="Open Sans ExtraBold" panose="020B0906030804020204"/>
              </a:rPr>
              <a:t>December 2023 Changes</a:t>
            </a:r>
            <a:endParaRPr lang="en-US" sz="5400" strike="sngStrike" dirty="0">
              <a:solidFill>
                <a:srgbClr val="FEFFFF"/>
              </a:solidFill>
              <a:latin typeface="Open Sans ExtraBold" panose="020B0906030804020204"/>
            </a:endParaRPr>
          </a:p>
        </p:txBody>
      </p:sp>
      <p:sp>
        <p:nvSpPr>
          <p:cNvPr id="40" name="Rectangle 8">
            <a:extLst>
              <a:ext uri="{FF2B5EF4-FFF2-40B4-BE49-F238E27FC236}">
                <a16:creationId xmlns:a16="http://schemas.microsoft.com/office/drawing/2014/main" id="{23C906BC-2E5B-47EE-B072-E19858986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387324" y="4377267"/>
            <a:ext cx="801628" cy="195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29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0B20C-BFB0-A4B7-76A7-C7646B16C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31258"/>
            <a:ext cx="5088468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Microtransit </a:t>
            </a:r>
            <a:r>
              <a:rPr lang="en-US" sz="36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Nightline / Sunday</a:t>
            </a:r>
            <a:endParaRPr lang="en-US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7031F2C1-C24B-ED4E-F085-12007B58F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625600"/>
            <a:ext cx="4752622" cy="4901142"/>
          </a:xfrm>
        </p:spPr>
        <p:txBody>
          <a:bodyPr>
            <a:normAutofit/>
          </a:bodyPr>
          <a:lstStyle/>
          <a:p>
            <a:r>
              <a:rPr lang="en-US" sz="2400" dirty="0"/>
              <a:t>Combined Micro Zones 4 &amp; 5</a:t>
            </a:r>
          </a:p>
          <a:p>
            <a:pPr lvl="1"/>
            <a:r>
              <a:rPr lang="en-US" sz="2000" dirty="0"/>
              <a:t>Named Zone 4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Zone 2 can now access Admiral Walmart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Expanded Zone 6 </a:t>
            </a:r>
          </a:p>
          <a:p>
            <a:pPr lvl="1"/>
            <a:r>
              <a:rPr lang="en-US" sz="2000" dirty="0"/>
              <a:t>Gathering Place is now Point of Interest </a:t>
            </a:r>
          </a:p>
          <a:p>
            <a:pPr lvl="1"/>
            <a:r>
              <a:rPr lang="en-US" sz="2000" dirty="0"/>
              <a:t>Now serves Tulsa Hills Shopping Center </a:t>
            </a:r>
          </a:p>
          <a:p>
            <a:pPr lvl="1"/>
            <a:r>
              <a:rPr lang="en-US" sz="2000" dirty="0"/>
              <a:t>Now includes Goodwill on SW Blvd.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C92801-ED5A-6304-D4E4-A1CCA7096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222" y="474133"/>
            <a:ext cx="6683023" cy="56561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19943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7D39DE9-1689-7AE5-957A-BA61DA9898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5755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55DDB5-EEFA-C743-100E-EDCEA8836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367" y="0"/>
            <a:ext cx="89532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1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6283C6-F17F-4C96-804F-FD77F00F8103}"/>
              </a:ext>
            </a:extLst>
          </p:cNvPr>
          <p:cNvSpPr/>
          <p:nvPr/>
        </p:nvSpPr>
        <p:spPr>
          <a:xfrm>
            <a:off x="-5" y="6400965"/>
            <a:ext cx="12192000" cy="457035"/>
          </a:xfrm>
          <a:prstGeom prst="rect">
            <a:avLst/>
          </a:prstGeom>
          <a:solidFill>
            <a:srgbClr val="057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8DC6330-A522-425C-B2A1-64125FF3AC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72"/>
          <a:stretch/>
        </p:blipFill>
        <p:spPr>
          <a:xfrm>
            <a:off x="185059" y="6553601"/>
            <a:ext cx="1497872" cy="1691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B33F04-502F-4B95-94B8-A40CAFF36AC8}"/>
              </a:ext>
            </a:extLst>
          </p:cNvPr>
          <p:cNvSpPr txBox="1"/>
          <p:nvPr/>
        </p:nvSpPr>
        <p:spPr>
          <a:xfrm>
            <a:off x="7393577" y="6485364"/>
            <a:ext cx="4738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CONNECTS PEOPLE TO PROGRESS &amp; PROSPERITY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B5D12E1B-2775-40E5-8AA9-D0A43E22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5" y="1637329"/>
            <a:ext cx="10515600" cy="3216893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184285"/>
                </a:solidFill>
                <a:latin typeface="Open Sans ExtraBold" panose="020B0906030804020204"/>
              </a:rPr>
              <a:t>Thank you!</a:t>
            </a:r>
            <a:endParaRPr lang="en-US" b="1" dirty="0">
              <a:solidFill>
                <a:srgbClr val="184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026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541CF-F567-46CF-9852-F590C89FF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184285"/>
                </a:solidFill>
                <a:latin typeface="Open Sans ExtraBold" panose="020B0906030804020204"/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86C31-B7D8-40ED-95F4-E3C57280D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759223" cy="4280885"/>
          </a:xfrm>
        </p:spPr>
        <p:txBody>
          <a:bodyPr>
            <a:normAutofit/>
          </a:bodyPr>
          <a:lstStyle/>
          <a:p>
            <a:pPr marL="0" indent="0">
              <a:buClr>
                <a:srgbClr val="007B68"/>
              </a:buClr>
              <a:buNone/>
            </a:pPr>
            <a:r>
              <a:rPr lang="en-US" sz="2400" dirty="0">
                <a:solidFill>
                  <a:srgbClr val="184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Response to customer surveys and feedback</a:t>
            </a:r>
            <a:endParaRPr lang="en-US" sz="2000" dirty="0">
              <a:solidFill>
                <a:srgbClr val="184285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rgbClr val="007B68"/>
              </a:buClr>
            </a:pPr>
            <a:endParaRPr lang="en-US" sz="2000" dirty="0">
              <a:solidFill>
                <a:srgbClr val="184285"/>
              </a:solidFill>
            </a:endParaRPr>
          </a:p>
          <a:p>
            <a:pPr marL="0" indent="0">
              <a:buClr>
                <a:srgbClr val="007B68"/>
              </a:buClr>
              <a:buNone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8428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Changes to improve frequency &amp; reliability </a:t>
            </a:r>
            <a:endParaRPr lang="en-US" sz="2400" dirty="0">
              <a:solidFill>
                <a:srgbClr val="184285"/>
              </a:solidFill>
            </a:endParaRPr>
          </a:p>
          <a:p>
            <a:pPr>
              <a:buClr>
                <a:srgbClr val="007B68"/>
              </a:buClr>
            </a:pPr>
            <a:endParaRPr lang="en-US" sz="2400" dirty="0">
              <a:solidFill>
                <a:srgbClr val="184285"/>
              </a:solidFill>
            </a:endParaRPr>
          </a:p>
          <a:p>
            <a:pPr marL="0" indent="0">
              <a:buClr>
                <a:srgbClr val="007B68"/>
              </a:buClr>
              <a:buNone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8428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Expansion of Microtransit</a:t>
            </a:r>
          </a:p>
          <a:p>
            <a:pPr marL="0" indent="0">
              <a:buClr>
                <a:srgbClr val="007B68"/>
              </a:buClr>
              <a:buNone/>
            </a:pPr>
            <a:endParaRPr lang="en-US" sz="2400" dirty="0">
              <a:solidFill>
                <a:srgbClr val="18428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Clr>
                <a:srgbClr val="007B68"/>
              </a:buClr>
              <a:buNone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8428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Expanding job access </a:t>
            </a:r>
          </a:p>
          <a:p>
            <a:pPr marL="0" indent="0">
              <a:buClr>
                <a:srgbClr val="007B68"/>
              </a:buClr>
              <a:buNone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B68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Clr>
                <a:srgbClr val="007B68"/>
              </a:buClr>
            </a:pPr>
            <a:endParaRPr lang="en-US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007B68"/>
              </a:buClr>
              <a:buNone/>
            </a:pPr>
            <a:endParaRPr lang="en-US" sz="2400" dirty="0"/>
          </a:p>
          <a:p>
            <a:pPr>
              <a:buClr>
                <a:srgbClr val="007B68"/>
              </a:buClr>
            </a:pPr>
            <a:endParaRPr lang="en-US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Clr>
                <a:srgbClr val="007B68"/>
              </a:buClr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6283C6-F17F-4C96-804F-FD77F00F8103}"/>
              </a:ext>
            </a:extLst>
          </p:cNvPr>
          <p:cNvSpPr/>
          <p:nvPr/>
        </p:nvSpPr>
        <p:spPr>
          <a:xfrm>
            <a:off x="-5" y="6400965"/>
            <a:ext cx="12192000" cy="457035"/>
          </a:xfrm>
          <a:prstGeom prst="rect">
            <a:avLst/>
          </a:prstGeom>
          <a:solidFill>
            <a:srgbClr val="057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8DC6330-A522-425C-B2A1-64125FF3AC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72"/>
          <a:stretch/>
        </p:blipFill>
        <p:spPr>
          <a:xfrm>
            <a:off x="185059" y="6553601"/>
            <a:ext cx="1497872" cy="1691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B33F04-502F-4B95-94B8-A40CAFF36AC8}"/>
              </a:ext>
            </a:extLst>
          </p:cNvPr>
          <p:cNvSpPr txBox="1"/>
          <p:nvPr/>
        </p:nvSpPr>
        <p:spPr>
          <a:xfrm>
            <a:off x="7393577" y="6485364"/>
            <a:ext cx="4738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CONNECTS PEOPLE TO PROGRESS &amp; PROSPERITY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58CF99-89E9-4299-9277-0438BAB748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5556" y="3629602"/>
            <a:ext cx="3894509" cy="24769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8FF19C-93D3-7D8A-F568-5273B97FD3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5555" y="746689"/>
            <a:ext cx="3894510" cy="24769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8833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E5DE4-04D3-6281-928F-F64BFB87F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8428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December 2023 Service Changes</a:t>
            </a:r>
            <a:endParaRPr lang="en-US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E7F1D-CB14-83C4-D06A-CE61615CD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798"/>
            <a:ext cx="5114260" cy="466484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184285"/>
                </a:solidFill>
              </a:rPr>
              <a:t>Microtransit, Nightline &amp; Sunday</a:t>
            </a:r>
          </a:p>
          <a:p>
            <a:pPr lvl="1"/>
            <a:r>
              <a:rPr lang="en-US" dirty="0">
                <a:solidFill>
                  <a:srgbClr val="184285"/>
                </a:solidFill>
              </a:rPr>
              <a:t>Zone </a:t>
            </a:r>
            <a:r>
              <a:rPr lang="en-US" u="sng" dirty="0">
                <a:solidFill>
                  <a:srgbClr val="184285"/>
                </a:solidFill>
              </a:rPr>
              <a:t>4</a:t>
            </a:r>
            <a:r>
              <a:rPr lang="en-US" dirty="0">
                <a:solidFill>
                  <a:srgbClr val="184285"/>
                </a:solidFill>
              </a:rPr>
              <a:t> &amp; </a:t>
            </a:r>
            <a:r>
              <a:rPr lang="en-US" u="sng" dirty="0">
                <a:solidFill>
                  <a:srgbClr val="184285"/>
                </a:solidFill>
              </a:rPr>
              <a:t>5</a:t>
            </a:r>
            <a:r>
              <a:rPr lang="en-US" dirty="0">
                <a:solidFill>
                  <a:srgbClr val="184285"/>
                </a:solidFill>
              </a:rPr>
              <a:t> combined</a:t>
            </a:r>
          </a:p>
          <a:p>
            <a:pPr lvl="1"/>
            <a:r>
              <a:rPr lang="en-US" dirty="0">
                <a:solidFill>
                  <a:srgbClr val="184285"/>
                </a:solidFill>
              </a:rPr>
              <a:t>Zone </a:t>
            </a:r>
            <a:r>
              <a:rPr lang="en-US" u="sng" dirty="0">
                <a:solidFill>
                  <a:srgbClr val="184285"/>
                </a:solidFill>
              </a:rPr>
              <a:t>6</a:t>
            </a:r>
            <a:r>
              <a:rPr lang="en-US" dirty="0">
                <a:solidFill>
                  <a:srgbClr val="184285"/>
                </a:solidFill>
              </a:rPr>
              <a:t> – Gathering Place, expanded South to Tulsa Hills, &amp; north to Goodwill </a:t>
            </a:r>
          </a:p>
          <a:p>
            <a:pPr lvl="1"/>
            <a:r>
              <a:rPr lang="en-US" dirty="0">
                <a:solidFill>
                  <a:srgbClr val="184285"/>
                </a:solidFill>
              </a:rPr>
              <a:t>Zone </a:t>
            </a:r>
            <a:r>
              <a:rPr lang="en-US" u="sng" dirty="0">
                <a:solidFill>
                  <a:srgbClr val="184285"/>
                </a:solidFill>
              </a:rPr>
              <a:t>7</a:t>
            </a:r>
            <a:r>
              <a:rPr lang="en-US" dirty="0">
                <a:solidFill>
                  <a:srgbClr val="184285"/>
                </a:solidFill>
              </a:rPr>
              <a:t> - Expanded north to 31</a:t>
            </a:r>
            <a:r>
              <a:rPr lang="en-US" baseline="30000" dirty="0">
                <a:solidFill>
                  <a:srgbClr val="184285"/>
                </a:solidFill>
              </a:rPr>
              <a:t>st</a:t>
            </a:r>
            <a:r>
              <a:rPr lang="en-US" dirty="0">
                <a:solidFill>
                  <a:srgbClr val="184285"/>
                </a:solidFill>
              </a:rPr>
              <a:t> St. </a:t>
            </a:r>
          </a:p>
          <a:p>
            <a:pPr lvl="1"/>
            <a:endParaRPr lang="en-US" dirty="0">
              <a:solidFill>
                <a:srgbClr val="184285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184285"/>
                </a:solidFill>
              </a:rPr>
              <a:t>Microtransit, Daytime</a:t>
            </a:r>
          </a:p>
          <a:p>
            <a:pPr lvl="1"/>
            <a:r>
              <a:rPr lang="en-US" dirty="0">
                <a:solidFill>
                  <a:srgbClr val="184285"/>
                </a:solidFill>
              </a:rPr>
              <a:t>NEW Zone </a:t>
            </a:r>
            <a:r>
              <a:rPr lang="en-US" u="sng" dirty="0">
                <a:solidFill>
                  <a:srgbClr val="184285"/>
                </a:solidFill>
              </a:rPr>
              <a:t>8</a:t>
            </a:r>
            <a:r>
              <a:rPr lang="en-US" dirty="0">
                <a:solidFill>
                  <a:srgbClr val="184285"/>
                </a:solidFill>
              </a:rPr>
              <a:t> - North Tulsa / Turley </a:t>
            </a:r>
          </a:p>
          <a:p>
            <a:pPr lvl="1"/>
            <a:r>
              <a:rPr lang="en-US" dirty="0">
                <a:solidFill>
                  <a:srgbClr val="184285"/>
                </a:solidFill>
              </a:rPr>
              <a:t>NEW Zone </a:t>
            </a:r>
            <a:r>
              <a:rPr lang="en-US" u="sng" dirty="0">
                <a:solidFill>
                  <a:srgbClr val="184285"/>
                </a:solidFill>
              </a:rPr>
              <a:t>9</a:t>
            </a:r>
            <a:r>
              <a:rPr lang="en-US" dirty="0">
                <a:solidFill>
                  <a:srgbClr val="184285"/>
                </a:solidFill>
              </a:rPr>
              <a:t> - Northeast Tulsa </a:t>
            </a:r>
            <a:r>
              <a:rPr lang="en-US" sz="2100" dirty="0">
                <a:solidFill>
                  <a:srgbClr val="184285"/>
                </a:solidFill>
              </a:rPr>
              <a:t>(Amazon/Airport/etc.)</a:t>
            </a:r>
          </a:p>
          <a:p>
            <a:pPr lvl="1"/>
            <a:r>
              <a:rPr lang="en-US" dirty="0">
                <a:solidFill>
                  <a:srgbClr val="184285"/>
                </a:solidFill>
              </a:rPr>
              <a:t>*Zone </a:t>
            </a:r>
            <a:r>
              <a:rPr lang="en-US" u="sng" dirty="0">
                <a:solidFill>
                  <a:srgbClr val="184285"/>
                </a:solidFill>
              </a:rPr>
              <a:t>6</a:t>
            </a:r>
            <a:r>
              <a:rPr lang="en-US" dirty="0">
                <a:solidFill>
                  <a:srgbClr val="184285"/>
                </a:solidFill>
              </a:rPr>
              <a:t>, see above</a:t>
            </a:r>
          </a:p>
          <a:p>
            <a:pPr marL="457200" lvl="1" indent="0">
              <a:buNone/>
            </a:pPr>
            <a:endParaRPr lang="en-US" dirty="0">
              <a:solidFill>
                <a:srgbClr val="184285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184285"/>
                </a:solidFill>
              </a:rPr>
              <a:t>Routes Eliminated</a:t>
            </a:r>
          </a:p>
          <a:p>
            <a:pPr lvl="1"/>
            <a:r>
              <a:rPr lang="en-US" dirty="0">
                <a:solidFill>
                  <a:srgbClr val="184285"/>
                </a:solidFill>
              </a:rPr>
              <a:t>Route 109, low ridership </a:t>
            </a:r>
          </a:p>
          <a:p>
            <a:pPr lvl="1"/>
            <a:endParaRPr lang="en-US" dirty="0">
              <a:solidFill>
                <a:srgbClr val="184285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9615FBF-0D3B-4E1F-A144-00ACDA14625F}"/>
              </a:ext>
            </a:extLst>
          </p:cNvPr>
          <p:cNvSpPr txBox="1">
            <a:spLocks/>
          </p:cNvSpPr>
          <p:nvPr/>
        </p:nvSpPr>
        <p:spPr>
          <a:xfrm>
            <a:off x="6096000" y="1690688"/>
            <a:ext cx="5486400" cy="46649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8428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8428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8428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428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428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184285"/>
                </a:solidFill>
              </a:rPr>
              <a:t>Routes with Significant Changes </a:t>
            </a:r>
          </a:p>
          <a:p>
            <a:pPr lvl="1"/>
            <a:r>
              <a:rPr lang="en-US" dirty="0">
                <a:solidFill>
                  <a:srgbClr val="184285"/>
                </a:solidFill>
              </a:rPr>
              <a:t>Route </a:t>
            </a:r>
            <a:r>
              <a:rPr lang="en-US" u="sng" dirty="0">
                <a:solidFill>
                  <a:srgbClr val="184285"/>
                </a:solidFill>
              </a:rPr>
              <a:t>110</a:t>
            </a:r>
            <a:r>
              <a:rPr lang="en-US" dirty="0">
                <a:solidFill>
                  <a:srgbClr val="184285"/>
                </a:solidFill>
              </a:rPr>
              <a:t>, geography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Routes with Improved Frequency </a:t>
            </a:r>
          </a:p>
          <a:p>
            <a:pPr lvl="1"/>
            <a:r>
              <a:rPr lang="en-US" sz="2600" dirty="0"/>
              <a:t>Route </a:t>
            </a:r>
            <a:r>
              <a:rPr lang="en-US" sz="2600" u="sng" dirty="0"/>
              <a:t>130</a:t>
            </a:r>
            <a:r>
              <a:rPr lang="en-US" sz="2600" dirty="0"/>
              <a:t>, now every 30min </a:t>
            </a:r>
          </a:p>
          <a:p>
            <a:pPr lvl="1"/>
            <a:r>
              <a:rPr lang="en-US" sz="2600" dirty="0"/>
              <a:t>Route </a:t>
            </a:r>
            <a:r>
              <a:rPr lang="en-US" sz="2600" u="sng" dirty="0"/>
              <a:t>140</a:t>
            </a:r>
            <a:r>
              <a:rPr lang="en-US" sz="2600" dirty="0"/>
              <a:t>, now every 35min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Routes with Minor Changes </a:t>
            </a:r>
          </a:p>
          <a:p>
            <a:pPr lvl="1"/>
            <a:r>
              <a:rPr lang="en-US" sz="2600" dirty="0"/>
              <a:t>Route </a:t>
            </a:r>
            <a:r>
              <a:rPr lang="en-US" sz="2600" u="sng" dirty="0"/>
              <a:t>112</a:t>
            </a:r>
            <a:r>
              <a:rPr lang="en-US" sz="2600" dirty="0"/>
              <a:t>, timing</a:t>
            </a:r>
          </a:p>
          <a:p>
            <a:pPr lvl="1"/>
            <a:r>
              <a:rPr lang="en-US" sz="2600" dirty="0"/>
              <a:t>Route </a:t>
            </a:r>
            <a:r>
              <a:rPr lang="en-US" sz="2600" u="sng" dirty="0"/>
              <a:t>114</a:t>
            </a:r>
            <a:r>
              <a:rPr lang="en-US" sz="2600" dirty="0"/>
              <a:t>, timing</a:t>
            </a:r>
          </a:p>
          <a:p>
            <a:pPr lvl="1"/>
            <a:r>
              <a:rPr lang="en-US" sz="2600" dirty="0"/>
              <a:t>Route </a:t>
            </a:r>
            <a:r>
              <a:rPr lang="en-US" sz="2600" u="sng" dirty="0"/>
              <a:t>320</a:t>
            </a:r>
            <a:r>
              <a:rPr lang="en-US" sz="2600" dirty="0"/>
              <a:t>,</a:t>
            </a:r>
            <a:r>
              <a:rPr lang="en-US" sz="2400" dirty="0"/>
              <a:t> timing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526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7D39DE9-1689-7AE5-957A-BA61DA9898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5755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057E7A-CAEE-C7DA-D2A9-876861DF4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812" y="0"/>
            <a:ext cx="9806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05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0B20C-BFB0-A4B7-76A7-C7646B16C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29200" cy="1325563"/>
          </a:xfrm>
        </p:spPr>
        <p:txBody>
          <a:bodyPr/>
          <a:lstStyle/>
          <a:p>
            <a:r>
              <a:rPr lang="en-US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Route 109:</a:t>
            </a:r>
            <a:br>
              <a:rPr lang="en-US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en-US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Removed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05B31-0C45-70C8-4460-383884ADA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690688"/>
            <a:ext cx="3972278" cy="4351338"/>
          </a:xfrm>
        </p:spPr>
        <p:txBody>
          <a:bodyPr>
            <a:normAutofit/>
          </a:bodyPr>
          <a:lstStyle/>
          <a:p>
            <a:r>
              <a:rPr lang="en-US" sz="2200" dirty="0"/>
              <a:t>Created to serve Gathering Place and other Riverside Destinations </a:t>
            </a:r>
          </a:p>
          <a:p>
            <a:pPr lvl="1"/>
            <a:r>
              <a:rPr lang="en-US" sz="1800" dirty="0"/>
              <a:t>~2 people per day at Gathering Place</a:t>
            </a:r>
          </a:p>
          <a:p>
            <a:r>
              <a:rPr lang="en-US" sz="2200" dirty="0"/>
              <a:t>Route has very low ridership</a:t>
            </a:r>
          </a:p>
          <a:p>
            <a:pPr lvl="1"/>
            <a:r>
              <a:rPr lang="en-US" sz="1800" dirty="0"/>
              <a:t> 4K trips per month, lowest performing route</a:t>
            </a:r>
          </a:p>
          <a:p>
            <a:r>
              <a:rPr lang="en-US" sz="2200" u="sng" dirty="0"/>
              <a:t>IMPACT OF CHANGE</a:t>
            </a:r>
            <a:r>
              <a:rPr lang="en-US" sz="2200" dirty="0"/>
              <a:t>:    Respond to riders by increasing frequency &amp;  reliability on Routes 130, 140, and 112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E2DBB7-30D0-0C22-365F-200BF699B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195" y="218370"/>
            <a:ext cx="7000875" cy="59912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1F58A9-3768-E916-D935-25D3AA82554B}"/>
              </a:ext>
            </a:extLst>
          </p:cNvPr>
          <p:cNvSpPr txBox="1"/>
          <p:nvPr/>
        </p:nvSpPr>
        <p:spPr>
          <a:xfrm>
            <a:off x="6324602" y="960172"/>
            <a:ext cx="1132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DAS</a:t>
            </a:r>
          </a:p>
        </p:txBody>
      </p:sp>
    </p:spTree>
    <p:extLst>
      <p:ext uri="{BB962C8B-B14F-4D97-AF65-F5344CB8AC3E}">
        <p14:creationId xmlns:p14="http://schemas.microsoft.com/office/powerpoint/2010/main" val="4183356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2D2D6-317A-67CF-866D-428959AF3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638800" cy="1325563"/>
          </a:xfrm>
        </p:spPr>
        <p:txBody>
          <a:bodyPr/>
          <a:lstStyle/>
          <a:p>
            <a:r>
              <a:rPr lang="en-US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Route 110: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269A27-09B5-398B-5218-F5873E1CB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365125"/>
            <a:ext cx="5334153" cy="581183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0FF8CEB5-E106-203D-883A-11DF423ADE6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486900" y="723900"/>
            <a:ext cx="762000" cy="381000"/>
          </a:xfrm>
          <a:prstGeom prst="bentConnector3">
            <a:avLst>
              <a:gd name="adj1" fmla="val 515"/>
            </a:avLst>
          </a:prstGeom>
          <a:ln w="4762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05ABC127-5463-E284-F0CE-7E39561C008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0015826" y="490827"/>
            <a:ext cx="930275" cy="678873"/>
          </a:xfrm>
          <a:prstGeom prst="bentConnector3">
            <a:avLst>
              <a:gd name="adj1" fmla="val 1970"/>
            </a:avLst>
          </a:prstGeom>
          <a:ln w="4762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9AE7CF02-2756-12E1-A677-496FA909936C}"/>
              </a:ext>
            </a:extLst>
          </p:cNvPr>
          <p:cNvCxnSpPr>
            <a:cxnSpLocks/>
          </p:cNvCxnSpPr>
          <p:nvPr/>
        </p:nvCxnSpPr>
        <p:spPr>
          <a:xfrm>
            <a:off x="10058400" y="457200"/>
            <a:ext cx="762000" cy="12700"/>
          </a:xfrm>
          <a:prstGeom prst="bentConnector3">
            <a:avLst>
              <a:gd name="adj1" fmla="val 50000"/>
            </a:avLst>
          </a:prstGeom>
          <a:ln w="4762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32708B0C-141C-95D0-7C27-E1987CE367C7}"/>
              </a:ext>
            </a:extLst>
          </p:cNvPr>
          <p:cNvCxnSpPr>
            <a:cxnSpLocks/>
          </p:cNvCxnSpPr>
          <p:nvPr/>
        </p:nvCxnSpPr>
        <p:spPr>
          <a:xfrm>
            <a:off x="8839200" y="1986620"/>
            <a:ext cx="685876" cy="172380"/>
          </a:xfrm>
          <a:prstGeom prst="bentConnector3">
            <a:avLst>
              <a:gd name="adj1" fmla="val 2782"/>
            </a:avLst>
          </a:prstGeom>
          <a:ln w="4762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2EE99604-97C7-F610-4EB5-CAB02B7A1032}"/>
              </a:ext>
            </a:extLst>
          </p:cNvPr>
          <p:cNvCxnSpPr>
            <a:cxnSpLocks/>
          </p:cNvCxnSpPr>
          <p:nvPr/>
        </p:nvCxnSpPr>
        <p:spPr>
          <a:xfrm rot="10800000" flipV="1">
            <a:off x="8839200" y="1981200"/>
            <a:ext cx="190538" cy="177800"/>
          </a:xfrm>
          <a:prstGeom prst="bentConnector3">
            <a:avLst>
              <a:gd name="adj1" fmla="val 89992"/>
            </a:avLst>
          </a:prstGeom>
          <a:ln w="4762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15A6C9FB-B0BA-B775-6E25-0D03B99060A6}"/>
              </a:ext>
            </a:extLst>
          </p:cNvPr>
          <p:cNvCxnSpPr>
            <a:cxnSpLocks/>
          </p:cNvCxnSpPr>
          <p:nvPr/>
        </p:nvCxnSpPr>
        <p:spPr>
          <a:xfrm rot="5400000">
            <a:off x="9058278" y="2822576"/>
            <a:ext cx="311149" cy="12700"/>
          </a:xfrm>
          <a:prstGeom prst="bentConnector3">
            <a:avLst>
              <a:gd name="adj1" fmla="val 50000"/>
            </a:avLst>
          </a:prstGeom>
          <a:ln w="4762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0727FD-C0A2-858A-E131-A410C1B65447}"/>
              </a:ext>
            </a:extLst>
          </p:cNvPr>
          <p:cNvSpPr txBox="1">
            <a:spLocks/>
          </p:cNvSpPr>
          <p:nvPr/>
        </p:nvSpPr>
        <p:spPr>
          <a:xfrm>
            <a:off x="723900" y="1690687"/>
            <a:ext cx="4779671" cy="48021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8428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8428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8428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428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428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Redesigned </a:t>
            </a:r>
          </a:p>
          <a:p>
            <a:r>
              <a:rPr lang="en-US" sz="2200" dirty="0"/>
              <a:t>Frequency: Bus still comes every 30min</a:t>
            </a:r>
          </a:p>
          <a:p>
            <a:r>
              <a:rPr lang="en-US" sz="2200" dirty="0"/>
              <a:t>Geography:</a:t>
            </a:r>
          </a:p>
          <a:p>
            <a:pPr lvl="1"/>
            <a:r>
              <a:rPr lang="en-US" sz="1800" dirty="0"/>
              <a:t>Warehouse Market, Dream Center, and Westview Clinic removed from 110 and are now served with Micro</a:t>
            </a:r>
          </a:p>
          <a:p>
            <a:r>
              <a:rPr lang="en-US" sz="2200" dirty="0"/>
              <a:t>*NEW* Microtransit Zone</a:t>
            </a:r>
          </a:p>
          <a:p>
            <a:pPr lvl="1"/>
            <a:r>
              <a:rPr lang="en-US" sz="1800" dirty="0"/>
              <a:t>Warehouse Market, Dream Center, and Westview Clinic now served with Micro</a:t>
            </a:r>
          </a:p>
          <a:p>
            <a:pPr lvl="1"/>
            <a:r>
              <a:rPr lang="en-US" sz="1800" dirty="0"/>
              <a:t>Now services Senior Living Facilities!</a:t>
            </a:r>
          </a:p>
          <a:p>
            <a:r>
              <a:rPr lang="en-US" sz="2200" u="sng" dirty="0"/>
              <a:t>IMPACT OF CHANGE</a:t>
            </a:r>
            <a:r>
              <a:rPr lang="en-US" sz="2200" dirty="0"/>
              <a:t>:                        Respond to riders by increasing frequency &amp;  reliability on Routes 130, 140, and 112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002280-BE46-04D4-3262-A2310E6B6ED3}"/>
              </a:ext>
            </a:extLst>
          </p:cNvPr>
          <p:cNvSpPr/>
          <p:nvPr/>
        </p:nvSpPr>
        <p:spPr>
          <a:xfrm>
            <a:off x="9525076" y="3884789"/>
            <a:ext cx="2175857" cy="2080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AC596A57-CB11-3481-598F-AD0BBDE46FC8}"/>
              </a:ext>
            </a:extLst>
          </p:cNvPr>
          <p:cNvCxnSpPr>
            <a:cxnSpLocks/>
          </p:cNvCxnSpPr>
          <p:nvPr/>
        </p:nvCxnSpPr>
        <p:spPr>
          <a:xfrm>
            <a:off x="10814319" y="4218623"/>
            <a:ext cx="627816" cy="140459"/>
          </a:xfrm>
          <a:prstGeom prst="bentConnector3">
            <a:avLst>
              <a:gd name="adj1" fmla="val 50000"/>
            </a:avLst>
          </a:prstGeom>
          <a:ln w="4762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7DB1B6E-EA05-3549-4079-0AFE86BB5880}"/>
              </a:ext>
            </a:extLst>
          </p:cNvPr>
          <p:cNvSpPr txBox="1"/>
          <p:nvPr/>
        </p:nvSpPr>
        <p:spPr>
          <a:xfrm>
            <a:off x="9525076" y="4101691"/>
            <a:ext cx="1289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Removed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550CC50-56EA-CE23-E5E6-16B26D4B7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6711" y="15184"/>
            <a:ext cx="2952162" cy="341381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98CD100-A8A9-06A1-2684-E9BDA174267F}"/>
              </a:ext>
            </a:extLst>
          </p:cNvPr>
          <p:cNvSpPr/>
          <p:nvPr/>
        </p:nvSpPr>
        <p:spPr>
          <a:xfrm>
            <a:off x="9059333" y="390934"/>
            <a:ext cx="1761067" cy="904466"/>
          </a:xfrm>
          <a:prstGeom prst="rect">
            <a:avLst/>
          </a:prstGeom>
          <a:solidFill>
            <a:srgbClr val="C40000">
              <a:alpha val="27843"/>
            </a:srgbClr>
          </a:solidFill>
          <a:ln w="0">
            <a:solidFill>
              <a:srgbClr val="C4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71BC39A-547C-2091-599E-81294B7D6DA4}"/>
              </a:ext>
            </a:extLst>
          </p:cNvPr>
          <p:cNvSpPr/>
          <p:nvPr/>
        </p:nvSpPr>
        <p:spPr>
          <a:xfrm>
            <a:off x="9059334" y="1273288"/>
            <a:ext cx="288016" cy="904466"/>
          </a:xfrm>
          <a:prstGeom prst="rect">
            <a:avLst/>
          </a:prstGeom>
          <a:solidFill>
            <a:srgbClr val="C40000">
              <a:alpha val="27843"/>
            </a:srgbClr>
          </a:solidFill>
          <a:ln w="0">
            <a:solidFill>
              <a:srgbClr val="C4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D297F00-F27B-ACCB-9B7F-C9BE3E05A57F}"/>
              </a:ext>
            </a:extLst>
          </p:cNvPr>
          <p:cNvSpPr/>
          <p:nvPr/>
        </p:nvSpPr>
        <p:spPr>
          <a:xfrm>
            <a:off x="9069844" y="2159000"/>
            <a:ext cx="288016" cy="614680"/>
          </a:xfrm>
          <a:prstGeom prst="rect">
            <a:avLst/>
          </a:prstGeom>
          <a:solidFill>
            <a:srgbClr val="C40000">
              <a:alpha val="27843"/>
            </a:srgbClr>
          </a:solidFill>
          <a:ln w="0">
            <a:solidFill>
              <a:srgbClr val="C4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3F623D6-4DD7-C5B0-0F3F-5F43A7280662}"/>
              </a:ext>
            </a:extLst>
          </p:cNvPr>
          <p:cNvSpPr/>
          <p:nvPr/>
        </p:nvSpPr>
        <p:spPr>
          <a:xfrm>
            <a:off x="9069843" y="2773680"/>
            <a:ext cx="381495" cy="495597"/>
          </a:xfrm>
          <a:prstGeom prst="rect">
            <a:avLst/>
          </a:prstGeom>
          <a:solidFill>
            <a:srgbClr val="C40000">
              <a:alpha val="27843"/>
            </a:srgbClr>
          </a:solidFill>
          <a:ln w="0">
            <a:solidFill>
              <a:srgbClr val="C4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Star: 5 Points 31">
            <a:extLst>
              <a:ext uri="{FF2B5EF4-FFF2-40B4-BE49-F238E27FC236}">
                <a16:creationId xmlns:a16="http://schemas.microsoft.com/office/drawing/2014/main" id="{E482641F-9122-A559-4C36-8F357412D42F}"/>
              </a:ext>
            </a:extLst>
          </p:cNvPr>
          <p:cNvSpPr/>
          <p:nvPr/>
        </p:nvSpPr>
        <p:spPr>
          <a:xfrm>
            <a:off x="9938386" y="642620"/>
            <a:ext cx="240029" cy="24002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tar: 5 Points 32">
            <a:extLst>
              <a:ext uri="{FF2B5EF4-FFF2-40B4-BE49-F238E27FC236}">
                <a16:creationId xmlns:a16="http://schemas.microsoft.com/office/drawing/2014/main" id="{847DE35F-70C5-08CB-93FE-25D96E759401}"/>
              </a:ext>
            </a:extLst>
          </p:cNvPr>
          <p:cNvSpPr/>
          <p:nvPr/>
        </p:nvSpPr>
        <p:spPr>
          <a:xfrm>
            <a:off x="8983588" y="2038054"/>
            <a:ext cx="240029" cy="240029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tar: 5 Points 34">
            <a:extLst>
              <a:ext uri="{FF2B5EF4-FFF2-40B4-BE49-F238E27FC236}">
                <a16:creationId xmlns:a16="http://schemas.microsoft.com/office/drawing/2014/main" id="{B0E9CAE9-1114-3A0E-6266-DEF30F92E089}"/>
              </a:ext>
            </a:extLst>
          </p:cNvPr>
          <p:cNvSpPr/>
          <p:nvPr/>
        </p:nvSpPr>
        <p:spPr>
          <a:xfrm>
            <a:off x="9117013" y="2604771"/>
            <a:ext cx="240029" cy="24002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tar: 5 Points 35">
            <a:extLst>
              <a:ext uri="{FF2B5EF4-FFF2-40B4-BE49-F238E27FC236}">
                <a16:creationId xmlns:a16="http://schemas.microsoft.com/office/drawing/2014/main" id="{566147A1-49FF-1F9F-06FF-F3574A120159}"/>
              </a:ext>
            </a:extLst>
          </p:cNvPr>
          <p:cNvSpPr/>
          <p:nvPr/>
        </p:nvSpPr>
        <p:spPr>
          <a:xfrm>
            <a:off x="7083778" y="440161"/>
            <a:ext cx="240029" cy="24002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tar: 5 Points 36">
            <a:extLst>
              <a:ext uri="{FF2B5EF4-FFF2-40B4-BE49-F238E27FC236}">
                <a16:creationId xmlns:a16="http://schemas.microsoft.com/office/drawing/2014/main" id="{DC93641C-FBEF-745D-54AE-D75B683FDC3E}"/>
              </a:ext>
            </a:extLst>
          </p:cNvPr>
          <p:cNvSpPr/>
          <p:nvPr/>
        </p:nvSpPr>
        <p:spPr>
          <a:xfrm>
            <a:off x="6131386" y="2466340"/>
            <a:ext cx="240029" cy="24002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tar: 5 Points 38">
            <a:extLst>
              <a:ext uri="{FF2B5EF4-FFF2-40B4-BE49-F238E27FC236}">
                <a16:creationId xmlns:a16="http://schemas.microsoft.com/office/drawing/2014/main" id="{49FA836D-AD7E-7DC9-6AE0-FBEBA392D64A}"/>
              </a:ext>
            </a:extLst>
          </p:cNvPr>
          <p:cNvSpPr/>
          <p:nvPr/>
        </p:nvSpPr>
        <p:spPr>
          <a:xfrm>
            <a:off x="6011342" y="1873885"/>
            <a:ext cx="240029" cy="21463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tar: 5 Points 42">
            <a:extLst>
              <a:ext uri="{FF2B5EF4-FFF2-40B4-BE49-F238E27FC236}">
                <a16:creationId xmlns:a16="http://schemas.microsoft.com/office/drawing/2014/main" id="{3A1251BB-CE58-641F-27CE-1939691D4A6F}"/>
              </a:ext>
            </a:extLst>
          </p:cNvPr>
          <p:cNvSpPr/>
          <p:nvPr/>
        </p:nvSpPr>
        <p:spPr>
          <a:xfrm>
            <a:off x="11027330" y="4593141"/>
            <a:ext cx="240029" cy="24002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BF1501F-A297-4F1F-6775-50052B3610D0}"/>
              </a:ext>
            </a:extLst>
          </p:cNvPr>
          <p:cNvSpPr txBox="1"/>
          <p:nvPr/>
        </p:nvSpPr>
        <p:spPr>
          <a:xfrm>
            <a:off x="9525075" y="4428678"/>
            <a:ext cx="1502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Warehouse Market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EB111BB-BC73-3FE3-54C5-FB48117A2A55}"/>
              </a:ext>
            </a:extLst>
          </p:cNvPr>
          <p:cNvSpPr txBox="1"/>
          <p:nvPr/>
        </p:nvSpPr>
        <p:spPr>
          <a:xfrm>
            <a:off x="9525077" y="4953641"/>
            <a:ext cx="1596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Dream Center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AD13047-D74B-3893-6550-20CD6CC7E46E}"/>
              </a:ext>
            </a:extLst>
          </p:cNvPr>
          <p:cNvSpPr txBox="1"/>
          <p:nvPr/>
        </p:nvSpPr>
        <p:spPr>
          <a:xfrm>
            <a:off x="9525076" y="5269277"/>
            <a:ext cx="1742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Westview Clinic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A159DB1-E5CF-43BE-89E4-1D7C4E83FF1F}"/>
              </a:ext>
            </a:extLst>
          </p:cNvPr>
          <p:cNvSpPr txBox="1"/>
          <p:nvPr/>
        </p:nvSpPr>
        <p:spPr>
          <a:xfrm>
            <a:off x="9525076" y="5619894"/>
            <a:ext cx="2034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Senior Living Fac.</a:t>
            </a:r>
          </a:p>
        </p:txBody>
      </p:sp>
      <p:sp>
        <p:nvSpPr>
          <p:cNvPr id="50" name="Star: 5 Points 49">
            <a:extLst>
              <a:ext uri="{FF2B5EF4-FFF2-40B4-BE49-F238E27FC236}">
                <a16:creationId xmlns:a16="http://schemas.microsoft.com/office/drawing/2014/main" id="{821F2AC2-454A-C09C-B709-62CFB71F2C28}"/>
              </a:ext>
            </a:extLst>
          </p:cNvPr>
          <p:cNvSpPr/>
          <p:nvPr/>
        </p:nvSpPr>
        <p:spPr>
          <a:xfrm>
            <a:off x="11038619" y="5006093"/>
            <a:ext cx="240029" cy="240029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tar: 5 Points 50">
            <a:extLst>
              <a:ext uri="{FF2B5EF4-FFF2-40B4-BE49-F238E27FC236}">
                <a16:creationId xmlns:a16="http://schemas.microsoft.com/office/drawing/2014/main" id="{6D7A5FEE-DFDE-330C-F178-9D8875930712}"/>
              </a:ext>
            </a:extLst>
          </p:cNvPr>
          <p:cNvSpPr/>
          <p:nvPr/>
        </p:nvSpPr>
        <p:spPr>
          <a:xfrm>
            <a:off x="11199489" y="5333928"/>
            <a:ext cx="240029" cy="24002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tar: 5 Points 51">
            <a:extLst>
              <a:ext uri="{FF2B5EF4-FFF2-40B4-BE49-F238E27FC236}">
                <a16:creationId xmlns:a16="http://schemas.microsoft.com/office/drawing/2014/main" id="{4D5C5268-7981-2E2D-9077-9574D01E7C7A}"/>
              </a:ext>
            </a:extLst>
          </p:cNvPr>
          <p:cNvSpPr/>
          <p:nvPr/>
        </p:nvSpPr>
        <p:spPr>
          <a:xfrm>
            <a:off x="6302750" y="2844800"/>
            <a:ext cx="240029" cy="240029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tar: 5 Points 52">
            <a:extLst>
              <a:ext uri="{FF2B5EF4-FFF2-40B4-BE49-F238E27FC236}">
                <a16:creationId xmlns:a16="http://schemas.microsoft.com/office/drawing/2014/main" id="{9D45A481-3056-B7E8-31D2-D87FF26E7E6E}"/>
              </a:ext>
            </a:extLst>
          </p:cNvPr>
          <p:cNvSpPr/>
          <p:nvPr/>
        </p:nvSpPr>
        <p:spPr>
          <a:xfrm>
            <a:off x="9225878" y="3080682"/>
            <a:ext cx="240029" cy="240029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tar: 5 Points 53">
            <a:extLst>
              <a:ext uri="{FF2B5EF4-FFF2-40B4-BE49-F238E27FC236}">
                <a16:creationId xmlns:a16="http://schemas.microsoft.com/office/drawing/2014/main" id="{B38C50AA-736C-99DA-C185-CF220CB1128C}"/>
              </a:ext>
            </a:extLst>
          </p:cNvPr>
          <p:cNvSpPr/>
          <p:nvPr/>
        </p:nvSpPr>
        <p:spPr>
          <a:xfrm>
            <a:off x="11319503" y="5661763"/>
            <a:ext cx="240029" cy="240029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0B20C-BFB0-A4B7-76A7-C7646B16C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6299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Other Changes to Local Bus Service: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05B31-0C45-70C8-4460-383884ADA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690687"/>
            <a:ext cx="10629900" cy="4802187"/>
          </a:xfrm>
        </p:spPr>
        <p:txBody>
          <a:bodyPr>
            <a:normAutofit/>
          </a:bodyPr>
          <a:lstStyle/>
          <a:p>
            <a:r>
              <a:rPr lang="en-US" sz="2400" dirty="0"/>
              <a:t>Bus Frequency Increase </a:t>
            </a:r>
          </a:p>
          <a:p>
            <a:pPr lvl="1"/>
            <a:r>
              <a:rPr lang="en-US" sz="2000" dirty="0"/>
              <a:t>Route 130 – Now every 30min, by additional bus</a:t>
            </a:r>
          </a:p>
          <a:p>
            <a:pPr lvl="1"/>
            <a:r>
              <a:rPr lang="en-US" sz="2000" dirty="0"/>
              <a:t>Route 140 – Now every 35min, by additional bus</a:t>
            </a:r>
          </a:p>
          <a:p>
            <a:pPr lvl="1"/>
            <a:endParaRPr lang="en-US" sz="2000" dirty="0"/>
          </a:p>
          <a:p>
            <a:r>
              <a:rPr lang="en-US" sz="2400" dirty="0"/>
              <a:t>Improvement to Reliability</a:t>
            </a:r>
          </a:p>
          <a:p>
            <a:pPr lvl="1"/>
            <a:r>
              <a:rPr lang="en-US" sz="2000" dirty="0"/>
              <a:t>Route 112 – Same frequency but added a bus to improve reliability </a:t>
            </a:r>
          </a:p>
          <a:p>
            <a:pPr lvl="1"/>
            <a:r>
              <a:rPr lang="en-US" sz="2000" dirty="0"/>
              <a:t>Route 114 – Adjusted times and decreased headway from 50 to 55min</a:t>
            </a:r>
          </a:p>
          <a:p>
            <a:pPr lvl="1"/>
            <a:r>
              <a:rPr lang="en-US" sz="2000" dirty="0"/>
              <a:t>Route 320 – Adjusted times and decreased headway from 45 to 50min</a:t>
            </a:r>
          </a:p>
          <a:p>
            <a:pPr lvl="1"/>
            <a:endParaRPr lang="en-US" sz="2400" dirty="0"/>
          </a:p>
          <a:p>
            <a:r>
              <a:rPr lang="en-US" sz="2400" dirty="0"/>
              <a:t>How did MTTA accomplish this?</a:t>
            </a:r>
          </a:p>
          <a:p>
            <a:pPr lvl="1"/>
            <a:r>
              <a:rPr lang="en-US" sz="2000" dirty="0"/>
              <a:t>Service reductions on Route 109 </a:t>
            </a:r>
          </a:p>
          <a:p>
            <a:pPr lvl="1"/>
            <a:r>
              <a:rPr lang="en-US" sz="2000" dirty="0"/>
              <a:t>Minor frequency reductions when necessary </a:t>
            </a:r>
          </a:p>
          <a:p>
            <a:pPr lvl="1"/>
            <a:r>
              <a:rPr lang="en-US" sz="2000" dirty="0"/>
              <a:t>Supplementing bus service with Microtransit </a:t>
            </a:r>
          </a:p>
        </p:txBody>
      </p:sp>
    </p:spTree>
    <p:extLst>
      <p:ext uri="{BB962C8B-B14F-4D97-AF65-F5344CB8AC3E}">
        <p14:creationId xmlns:p14="http://schemas.microsoft.com/office/powerpoint/2010/main" val="327422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7D39DE9-1689-7AE5-957A-BA61DA9898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5755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057E7A-CAEE-C7DA-D2A9-876861DF4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812" y="0"/>
            <a:ext cx="9806375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5D513B7-8153-D81E-CDE9-C514A21F5AF3}"/>
              </a:ext>
            </a:extLst>
          </p:cNvPr>
          <p:cNvSpPr/>
          <p:nvPr/>
        </p:nvSpPr>
        <p:spPr>
          <a:xfrm>
            <a:off x="5791200" y="409543"/>
            <a:ext cx="1720332" cy="13716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45CB08F-8F0F-4F45-2A82-2548FA18A9B4}"/>
              </a:ext>
            </a:extLst>
          </p:cNvPr>
          <p:cNvSpPr/>
          <p:nvPr/>
        </p:nvSpPr>
        <p:spPr>
          <a:xfrm>
            <a:off x="7844178" y="1095343"/>
            <a:ext cx="1720332" cy="13716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26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0B20C-BFB0-A4B7-76A7-C7646B16C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31258"/>
            <a:ext cx="5088468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Microtransit </a:t>
            </a:r>
            <a:r>
              <a:rPr lang="en-US" sz="36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Daytime</a:t>
            </a:r>
            <a:endParaRPr lang="en-US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7031F2C1-C24B-ED4E-F085-12007B58F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591733"/>
            <a:ext cx="4407907" cy="49011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*NEW* Zone #8</a:t>
            </a:r>
          </a:p>
          <a:p>
            <a:pPr lvl="1"/>
            <a:r>
              <a:rPr lang="en-US" sz="2000" dirty="0"/>
              <a:t>Serves Areas removed from Route 110: Warehouse Market, Dream Center, and Westview Clinic </a:t>
            </a:r>
          </a:p>
          <a:p>
            <a:pPr lvl="1"/>
            <a:r>
              <a:rPr lang="en-US" sz="2200" dirty="0"/>
              <a:t>Now services Senior Living Facilities!</a:t>
            </a:r>
          </a:p>
          <a:p>
            <a:pPr marL="457200" lvl="1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200" dirty="0"/>
              <a:t>*NEW* Zone #9</a:t>
            </a:r>
          </a:p>
          <a:p>
            <a:pPr lvl="1"/>
            <a:r>
              <a:rPr lang="en-US" sz="2000" dirty="0"/>
              <a:t>Amazon, </a:t>
            </a:r>
            <a:r>
              <a:rPr lang="en-US" sz="2000" dirty="0" err="1"/>
              <a:t>CostCo</a:t>
            </a:r>
            <a:r>
              <a:rPr lang="en-US" sz="2000" dirty="0"/>
              <a:t>, Airport &amp; various employers in area </a:t>
            </a:r>
          </a:p>
          <a:p>
            <a:pPr lvl="1"/>
            <a:r>
              <a:rPr lang="en-US" sz="2000" dirty="0"/>
              <a:t>Accessible by x4 Bus Routes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200" dirty="0"/>
              <a:t>Zones 6 &amp; 7 Expanded</a:t>
            </a:r>
          </a:p>
          <a:p>
            <a:pPr lvl="1"/>
            <a:r>
              <a:rPr lang="en-US" sz="2000" dirty="0"/>
              <a:t>6- Gathering Place, T. Hills, Goodwill</a:t>
            </a:r>
          </a:p>
          <a:p>
            <a:pPr lvl="1"/>
            <a:r>
              <a:rPr lang="en-US" sz="2000" dirty="0"/>
              <a:t>7 expanded to 31</a:t>
            </a:r>
            <a:r>
              <a:rPr lang="en-US" sz="2000" baseline="30000" dirty="0"/>
              <a:t>st</a:t>
            </a:r>
            <a:r>
              <a:rPr lang="en-US" sz="2000" dirty="0"/>
              <a:t> St.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DD87E7-9AB7-AF25-EB27-A14941651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307" y="169333"/>
            <a:ext cx="7377693" cy="61541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40040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MTTA - Nearly Complete Colors">
      <a:dk1>
        <a:sysClr val="windowText" lastClr="000000"/>
      </a:dk1>
      <a:lt1>
        <a:sysClr val="window" lastClr="FFFFFF"/>
      </a:lt1>
      <a:dk2>
        <a:srgbClr val="455F51"/>
      </a:dk2>
      <a:lt2>
        <a:srgbClr val="F3F2E9"/>
      </a:lt2>
      <a:accent1>
        <a:srgbClr val="008966"/>
      </a:accent1>
      <a:accent2>
        <a:srgbClr val="003A6D"/>
      </a:accent2>
      <a:accent3>
        <a:srgbClr val="E8C74D"/>
      </a:accent3>
      <a:accent4>
        <a:srgbClr val="315E8D"/>
      </a:accent4>
      <a:accent5>
        <a:srgbClr val="4EB3CF"/>
      </a:accent5>
      <a:accent6>
        <a:srgbClr val="51C3F9"/>
      </a:accent6>
      <a:hlink>
        <a:srgbClr val="00B0F0"/>
      </a:hlink>
      <a:folHlink>
        <a:srgbClr val="00B05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3DBAB5EE023E4C85B0D4A0153BE58A" ma:contentTypeVersion="11" ma:contentTypeDescription="Create a new document." ma:contentTypeScope="" ma:versionID="741d72d862ed6464e6d603f8885e2b3c">
  <xsd:schema xmlns:xsd="http://www.w3.org/2001/XMLSchema" xmlns:xs="http://www.w3.org/2001/XMLSchema" xmlns:p="http://schemas.microsoft.com/office/2006/metadata/properties" xmlns:ns3="0de44814-aab1-4fb3-941a-e9e699f5e1ca" xmlns:ns4="147fe755-8ba2-4882-a063-cce7bedb54fb" targetNamespace="http://schemas.microsoft.com/office/2006/metadata/properties" ma:root="true" ma:fieldsID="8b4820ff29bf25be2166dc6a25d3c984" ns3:_="" ns4:_="">
    <xsd:import namespace="0de44814-aab1-4fb3-941a-e9e699f5e1ca"/>
    <xsd:import namespace="147fe755-8ba2-4882-a063-cce7bedb54f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e44814-aab1-4fb3-941a-e9e699f5e1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7fe755-8ba2-4882-a063-cce7bedb54f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8FA2AB-6067-4930-9E4B-3D2FB7ED673B}">
  <ds:schemaRefs>
    <ds:schemaRef ds:uri="147fe755-8ba2-4882-a063-cce7bedb54fb"/>
    <ds:schemaRef ds:uri="http://schemas.microsoft.com/office/2006/documentManagement/types"/>
    <ds:schemaRef ds:uri="0de44814-aab1-4fb3-941a-e9e699f5e1ca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9F042E4-3750-4D6A-B572-83E875F568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e44814-aab1-4fb3-941a-e9e699f5e1ca"/>
    <ds:schemaRef ds:uri="147fe755-8ba2-4882-a063-cce7bedb54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7331FF-82B9-490F-B3D6-5DC5334387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34692</TotalTime>
  <Words>516</Words>
  <Application>Microsoft Office PowerPoint</Application>
  <PresentationFormat>Widescreen</PresentationFormat>
  <Paragraphs>109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Open Sans</vt:lpstr>
      <vt:lpstr>Open Sans ExtraBold</vt:lpstr>
      <vt:lpstr>Office Theme</vt:lpstr>
      <vt:lpstr>1_Office Theme</vt:lpstr>
      <vt:lpstr>Public Outreach Session  December 2023 Changes</vt:lpstr>
      <vt:lpstr>Background</vt:lpstr>
      <vt:lpstr>December 2023 Service Changes</vt:lpstr>
      <vt:lpstr>PowerPoint Presentation</vt:lpstr>
      <vt:lpstr>Route 109: Removed</vt:lpstr>
      <vt:lpstr>Route 110:</vt:lpstr>
      <vt:lpstr>Other Changes to Local Bus Service:</vt:lpstr>
      <vt:lpstr>PowerPoint Presentation</vt:lpstr>
      <vt:lpstr>Microtransit Daytime</vt:lpstr>
      <vt:lpstr>Microtransit Nightline / Sunday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Drew Myers</dc:creator>
  <cp:lastModifiedBy>Chase Phillips</cp:lastModifiedBy>
  <cp:revision>372</cp:revision>
  <cp:lastPrinted>2023-11-06T19:09:08Z</cp:lastPrinted>
  <dcterms:created xsi:type="dcterms:W3CDTF">2020-09-03T14:23:28Z</dcterms:created>
  <dcterms:modified xsi:type="dcterms:W3CDTF">2023-11-06T19:30:27Z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0x0101005F3DBAB5EE023E4C85B0D4A0153BE58A</vt:lpwstr>
  </property>
</Properties>
</file>