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5" r:id="rId4"/>
    <p:sldId id="264" r:id="rId5"/>
    <p:sldId id="266" r:id="rId6"/>
    <p:sldId id="267" r:id="rId7"/>
    <p:sldId id="269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558"/>
    <a:srgbClr val="017875"/>
    <a:srgbClr val="03734B"/>
    <a:srgbClr val="048558"/>
    <a:srgbClr val="1A8575"/>
    <a:srgbClr val="122756"/>
    <a:srgbClr val="92B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807" autoAdjust="0"/>
  </p:normalViewPr>
  <p:slideViewPr>
    <p:cSldViewPr snapToGrid="0">
      <p:cViewPr varScale="1">
        <p:scale>
          <a:sx n="70" d="100"/>
          <a:sy n="70" d="100"/>
        </p:scale>
        <p:origin x="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73068-95F0-43CB-A25F-CFD1885DA94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E1B5E-58C8-4C2C-ADA5-CF170FFF8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77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81149-93EA-42C3-830D-AD8885CA8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96744-B723-4EFB-9D08-692A1A866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BE823-174D-4E61-BD49-5B761FF82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82624-76D6-43EE-B13E-F64CCB4CE491}" type="datetime1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C5F9A-1AF9-48AD-82AB-5F6967B10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AE22B-1103-48C5-8C60-E4936CA0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F03E-B934-4C10-A3E3-6A65CBD53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97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440E2-6ADA-48FA-9961-66E29EB54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6A9E6-C149-4840-857E-CB7818AD6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23C59-0166-47EC-BC83-4D20E7E7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C0AA-F483-492E-8044-9858BE890E62}" type="datetime1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2640-ECAB-4D8B-877A-46420BCA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1C614-5D37-44FD-AE60-2C60AB05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F03E-B934-4C10-A3E3-6A65CBD53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62CE86-B3BD-4C6D-98E7-59E7157CE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557F6F-42F4-4F0A-BB00-9419578D7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8BB3-DD4A-4E4E-9BDD-970723189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28A09-EC66-4FE3-9411-EC23CB125EC6}" type="datetime1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72184-7355-49B6-A023-BA1B77060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3B978-5544-4B77-9838-DAE0D7E2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F03E-B934-4C10-A3E3-6A65CBD53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3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4CDD-F8F6-4005-809A-2A596FEC3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94E89-2F0A-4C37-AE0B-B8FD65C73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C4ECD-C282-4273-95DD-1B8244C1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7CCBB-6AF0-4D97-BB3C-C5896AF6035B}" type="datetime1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AA63D-DEAF-4394-A2B4-77C3723E1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F022-B1D1-457D-9316-8AFC99C6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F03E-B934-4C10-A3E3-6A65CBD53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D160-3E52-4702-9989-F0F507157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44473-22E6-435F-AB9D-8E4B95FBD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1DCE0-4A92-40F6-AD01-CA3EAC94C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6C7CC-CC48-456B-A326-775812D321C3}" type="datetime1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55239-8AAB-4C4A-8518-97F7AB139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3D70B-7438-4544-864B-D7BD7606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F03E-B934-4C10-A3E3-6A65CBD53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64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251F7-8130-4377-999C-077B67A7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39AE3-3A74-4FDE-ADA8-F914CF492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35108-399A-4D45-B3CE-83E53E010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04BFD-B8CC-4118-8B69-1E643637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56B5-BB14-4A3C-BAA2-0ABACD8DC2B8}" type="datetime1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92259-B5DC-4514-8F21-422C40CF1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0BF64-DBB5-4A71-B9E4-B7ADDB0A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F03E-B934-4C10-A3E3-6A65CBD53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1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549AC-F306-4C7A-B8B7-8FEF6846A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5E638-7337-4B4C-BF9B-746FCC782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D6B21-E83B-41A8-A241-F527944C2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B896E7-D3DD-417F-87E4-FF8D85B66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AB5C7F-33BB-4FB9-AC41-D0CD25ED3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552F7F-D0C5-4B6B-AA2C-5A419EFD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CB8B-8734-4B32-B3E6-A3E96BC199D3}" type="datetime1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AC2A7F-5B9D-4173-8EF7-15F2D114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553D77-7DD9-4A4D-82D5-442914E1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F03E-B934-4C10-A3E3-6A65CBD53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E3F08-2150-4594-A3F5-0B6D8D70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C4598-177B-45EB-A221-D104606E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D119-335C-4D4A-B0A3-8EF2034DDC81}" type="datetime1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49D2D-6973-4118-ABFB-573DD6941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4893DB-E181-4F22-AE68-CCAAD6EE2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F03E-B934-4C10-A3E3-6A65CBD53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C58D7-FE20-47B0-A3FB-E0D1AD52A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DB951-A523-4B9E-B6BB-B488FDE5C12C}" type="datetime1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127F7E-E630-4AD7-BD59-9582D5A61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31735-8C89-4FE4-950F-6C9705030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F03E-B934-4C10-A3E3-6A65CBD53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7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1F861-A33C-469C-9C59-ADFE17819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E4C68-A86B-4A0B-B35B-2F89DC9C6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D6F95-A7CC-49C6-B0F9-023886861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755DA-CC7A-429E-8CD3-6F13B8AC1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8C82F-3A39-4840-9484-25F355F4FD27}" type="datetime1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C923E-D685-49AB-8EF1-5728ACE09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7D94E-23CA-4F47-9321-DB12ED461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F03E-B934-4C10-A3E3-6A65CBD53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8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B0EF-9EEE-4808-B9C6-06314F261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F0D5D4-4F6C-4646-8E81-135286218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605F0-FDA5-4E0E-8F73-9BBAEE8BB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BA7BD-2942-44ED-AC47-51CD5C402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EABE-8B9F-4A1B-B923-DC19D2CE215E}" type="datetime1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07573-96F9-408B-8F78-4419CD97B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9CF6C-5CB6-4F62-AA25-623F4F07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F03E-B934-4C10-A3E3-6A65CBD53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3A1D0-19F5-4E79-9A74-9880DB5D8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61021-405D-4832-A2C1-0DFBD44B5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436BB-26B8-4CE8-B831-C1364E380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93BD3-3BAB-42D4-8D68-F447E1A35081}" type="datetime1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6D45E-7451-42C4-90DA-7A0996AB6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9C01A-C433-499A-A314-D9ABB5E9D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DF03E-B934-4C10-A3E3-6A65CBD53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C6E25BF-5C9B-41A8-AE24-4487AD0BD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128" y="5623761"/>
            <a:ext cx="6425741" cy="1652159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6E1B4FDF-20D5-F0DA-9480-C533F51427E3}"/>
              </a:ext>
            </a:extLst>
          </p:cNvPr>
          <p:cNvSpPr txBox="1">
            <a:spLocks/>
          </p:cNvSpPr>
          <p:nvPr/>
        </p:nvSpPr>
        <p:spPr>
          <a:xfrm>
            <a:off x="189781" y="253462"/>
            <a:ext cx="11438626" cy="9254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Tulsa Transit – Facility Feasibility Study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3BABDDF-73EF-120D-96E3-AFC0FDC035F8}"/>
              </a:ext>
            </a:extLst>
          </p:cNvPr>
          <p:cNvSpPr txBox="1">
            <a:spLocks/>
          </p:cNvSpPr>
          <p:nvPr/>
        </p:nvSpPr>
        <p:spPr>
          <a:xfrm>
            <a:off x="189781" y="1256383"/>
            <a:ext cx="6296389" cy="31660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/>
              <a:t>Tulsa Transit Facility - Public Open House</a:t>
            </a:r>
          </a:p>
          <a:p>
            <a:pPr algn="l"/>
            <a:endParaRPr lang="en-US" sz="2800" b="1" dirty="0"/>
          </a:p>
          <a:p>
            <a:pPr algn="l"/>
            <a:r>
              <a:rPr lang="en-US" sz="2800" b="1" dirty="0"/>
              <a:t>WELCOME!</a:t>
            </a:r>
            <a:endParaRPr lang="en-US" sz="1600" dirty="0"/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December 8,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DF9FCB-208E-1020-9FD1-95D988891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630" y="1509490"/>
            <a:ext cx="4767081" cy="344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69F47C-83D1-556A-AB9A-80748D918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211" y="2924357"/>
            <a:ext cx="3729583" cy="2144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8C416-4723-894A-0BCD-CC2669C5A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F03E-B934-4C10-A3E3-6A65CBD53F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C0E95472-D64F-A3B8-B3D5-F3464F4867A2}"/>
              </a:ext>
            </a:extLst>
          </p:cNvPr>
          <p:cNvSpPr txBox="1">
            <a:spLocks/>
          </p:cNvSpPr>
          <p:nvPr/>
        </p:nvSpPr>
        <p:spPr>
          <a:xfrm>
            <a:off x="243642" y="207854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Maintenance Facility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AF0EF-BF23-BFFA-BAD9-271CAB1E8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891" y="797572"/>
            <a:ext cx="8913885" cy="53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0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50257-1A75-3FBC-C8FB-D10BE3F2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417" y="0"/>
            <a:ext cx="9305583" cy="6858000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8898AFFB-EE93-004E-0F1B-53883AA2ACDB}"/>
              </a:ext>
            </a:extLst>
          </p:cNvPr>
          <p:cNvSpPr txBox="1">
            <a:spLocks/>
          </p:cNvSpPr>
          <p:nvPr/>
        </p:nvSpPr>
        <p:spPr>
          <a:xfrm>
            <a:off x="10685327" y="2415600"/>
            <a:ext cx="1435012" cy="14111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400" dirty="0"/>
              <a:t>+/- 275 spaces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52A653-F6D1-6A3A-AC97-8F530B6B257E}"/>
              </a:ext>
            </a:extLst>
          </p:cNvPr>
          <p:cNvSpPr txBox="1">
            <a:spLocks/>
          </p:cNvSpPr>
          <p:nvPr/>
        </p:nvSpPr>
        <p:spPr>
          <a:xfrm>
            <a:off x="298233" y="528092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/>
              <a:t>Existing </a:t>
            </a:r>
            <a:br>
              <a:rPr lang="en-US" sz="3500" dirty="0"/>
            </a:br>
            <a:r>
              <a:rPr lang="en-US" sz="3500" dirty="0"/>
              <a:t>Parking</a:t>
            </a:r>
          </a:p>
        </p:txBody>
      </p:sp>
    </p:spTree>
    <p:extLst>
      <p:ext uri="{BB962C8B-B14F-4D97-AF65-F5344CB8AC3E}">
        <p14:creationId xmlns:p14="http://schemas.microsoft.com/office/powerpoint/2010/main" val="166853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80D8605F-F6E3-F8CF-15A9-9E69632D4638}"/>
              </a:ext>
            </a:extLst>
          </p:cNvPr>
          <p:cNvSpPr txBox="1">
            <a:spLocks/>
          </p:cNvSpPr>
          <p:nvPr/>
        </p:nvSpPr>
        <p:spPr>
          <a:xfrm>
            <a:off x="243642" y="207854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Tech Memo Outline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680AE-7D2B-DCFF-85C1-911951F5A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718" y="729841"/>
            <a:ext cx="8618967" cy="5090444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3B0AA510-661F-1619-AB5E-D0246DC732DE}"/>
              </a:ext>
            </a:extLst>
          </p:cNvPr>
          <p:cNvSpPr/>
          <p:nvPr/>
        </p:nvSpPr>
        <p:spPr>
          <a:xfrm>
            <a:off x="6045691" y="2946552"/>
            <a:ext cx="167780" cy="153099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B73976B-F611-DC0A-1854-B30C0948DC7A}"/>
              </a:ext>
            </a:extLst>
          </p:cNvPr>
          <p:cNvSpPr/>
          <p:nvPr/>
        </p:nvSpPr>
        <p:spPr>
          <a:xfrm>
            <a:off x="6055478" y="3174453"/>
            <a:ext cx="167780" cy="153099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142BA6-F6C1-F1D1-07F1-65C97C45E440}"/>
              </a:ext>
            </a:extLst>
          </p:cNvPr>
          <p:cNvSpPr txBox="1"/>
          <p:nvPr/>
        </p:nvSpPr>
        <p:spPr>
          <a:xfrm>
            <a:off x="8319107" y="2989787"/>
            <a:ext cx="120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90792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620DE31-51B1-AE55-B25C-01D5415253F3}"/>
              </a:ext>
            </a:extLst>
          </p:cNvPr>
          <p:cNvSpPr txBox="1">
            <a:spLocks/>
          </p:cNvSpPr>
          <p:nvPr/>
        </p:nvSpPr>
        <p:spPr>
          <a:xfrm>
            <a:off x="121258" y="153703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Facility Program – 2 Methodologies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8D780-FEB9-4331-F3D7-DDCDC04C7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70" y="844642"/>
            <a:ext cx="3865161" cy="1822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DF4572-62C4-E249-B0AD-5D6CA5CBC3C9}"/>
              </a:ext>
            </a:extLst>
          </p:cNvPr>
          <p:cNvSpPr txBox="1"/>
          <p:nvPr/>
        </p:nvSpPr>
        <p:spPr>
          <a:xfrm>
            <a:off x="6264555" y="963991"/>
            <a:ext cx="3969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Programming Methods – High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00E536-654A-F600-F7CD-37CE965DD0B3}"/>
              </a:ext>
            </a:extLst>
          </p:cNvPr>
          <p:cNvSpPr/>
          <p:nvPr/>
        </p:nvSpPr>
        <p:spPr>
          <a:xfrm>
            <a:off x="208170" y="1188689"/>
            <a:ext cx="3865161" cy="604565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C42D4C-465C-C4D6-72F3-C1C965F9BF64}"/>
              </a:ext>
            </a:extLst>
          </p:cNvPr>
          <p:cNvSpPr txBox="1">
            <a:spLocks/>
          </p:cNvSpPr>
          <p:nvPr/>
        </p:nvSpPr>
        <p:spPr>
          <a:xfrm>
            <a:off x="243606" y="2795506"/>
            <a:ext cx="4587701" cy="17385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APTA  A/E Design for Transit Operating and Maintenance Facility</a:t>
            </a:r>
          </a:p>
          <a:p>
            <a:pPr marL="342900" indent="-342900" algn="l">
              <a:buFont typeface="+mj-lt"/>
              <a:buAutoNum type="arabicPeriod"/>
            </a:pPr>
            <a:endParaRPr lang="en-US" sz="1800" dirty="0"/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FTA Recommended Facility Program Elements</a:t>
            </a:r>
          </a:p>
          <a:p>
            <a:endParaRPr lang="en-US" sz="1100" i="1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355AD-4050-C455-C96E-4347D2641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151" y="1526794"/>
            <a:ext cx="5637530" cy="2453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9468B-16C7-7D63-E45E-23F08CF5A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392" y="4317842"/>
            <a:ext cx="2764519" cy="1738512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59A4059-19A9-72BE-9E0D-64C41A540C32}"/>
              </a:ext>
            </a:extLst>
          </p:cNvPr>
          <p:cNvSpPr txBox="1">
            <a:spLocks/>
          </p:cNvSpPr>
          <p:nvPr/>
        </p:nvSpPr>
        <p:spPr>
          <a:xfrm>
            <a:off x="6579178" y="4461949"/>
            <a:ext cx="4113078" cy="173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Next Steps – Refine Olsson/GH2</a:t>
            </a:r>
          </a:p>
          <a:p>
            <a:pPr lvl="1">
              <a:lnSpc>
                <a:spcPct val="100000"/>
              </a:lnSpc>
            </a:pPr>
            <a:r>
              <a:rPr lang="en-US" sz="1400" i="1" dirty="0"/>
              <a:t>CDL Training Area</a:t>
            </a:r>
          </a:p>
          <a:p>
            <a:pPr lvl="1">
              <a:lnSpc>
                <a:spcPct val="100000"/>
              </a:lnSpc>
            </a:pPr>
            <a:r>
              <a:rPr lang="en-US" sz="1400" i="1" dirty="0"/>
              <a:t>Detailed review of spaces to refine square footage of buildings</a:t>
            </a:r>
          </a:p>
          <a:p>
            <a:pPr lvl="1"/>
            <a:endParaRPr lang="en-US" sz="1400" i="1" dirty="0"/>
          </a:p>
          <a:p>
            <a:pPr lvl="1"/>
            <a:endParaRPr lang="en-US" sz="700" i="1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2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2925D88-19C0-0136-2236-D4F32257971C}"/>
              </a:ext>
            </a:extLst>
          </p:cNvPr>
          <p:cNvSpPr txBox="1">
            <a:spLocks/>
          </p:cNvSpPr>
          <p:nvPr/>
        </p:nvSpPr>
        <p:spPr>
          <a:xfrm>
            <a:off x="243642" y="124280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Develop Site Criteria – Level 1</a:t>
            </a:r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530D937-3F91-94CC-0F34-A3AE97953615}"/>
              </a:ext>
            </a:extLst>
          </p:cNvPr>
          <p:cNvSpPr txBox="1">
            <a:spLocks/>
          </p:cNvSpPr>
          <p:nvPr/>
        </p:nvSpPr>
        <p:spPr>
          <a:xfrm>
            <a:off x="297950" y="935853"/>
            <a:ext cx="11372551" cy="36088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High Level Screening – Show Stoppers – Pass/Fail – Carry Forward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Acreage/Size - City owned properties under 5 acres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Flood Plain – Y/N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Known Environmental Concerns – Y/N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Availability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Land Use/Zoning – Existing/Future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Transit Route Proximity – 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Access to Major Roadway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B5FD8-3C97-D577-370F-BBEC29836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840" y="3914546"/>
            <a:ext cx="5268661" cy="1990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71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54AFCF48-5CF6-31D5-E9D3-56FDD94DD3BA}"/>
              </a:ext>
            </a:extLst>
          </p:cNvPr>
          <p:cNvSpPr txBox="1">
            <a:spLocks/>
          </p:cNvSpPr>
          <p:nvPr/>
        </p:nvSpPr>
        <p:spPr>
          <a:xfrm>
            <a:off x="245005" y="224633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Develop Site Criteria – Level 1 Screening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AE0255E-5FF3-7A31-D298-6BDFA6D19894}"/>
              </a:ext>
            </a:extLst>
          </p:cNvPr>
          <p:cNvSpPr txBox="1">
            <a:spLocks/>
          </p:cNvSpPr>
          <p:nvPr/>
        </p:nvSpPr>
        <p:spPr>
          <a:xfrm>
            <a:off x="469594" y="812346"/>
            <a:ext cx="9635697" cy="24358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High Level Screening – Show Stoppers – Pass/Fail – Carry Forward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City owned sites – over 5 acres – over 100 properties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Carry forward city-owned sites over 15 acres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B374F-51D4-BBCB-FA14-EE7DD9517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280" y="2499903"/>
            <a:ext cx="5247828" cy="3079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A4031-4CFC-0B5B-9A8E-C8D94306C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40" y="2517620"/>
            <a:ext cx="5247829" cy="30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2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AA35E851-674A-0146-5DC7-F5327EF65089}"/>
              </a:ext>
            </a:extLst>
          </p:cNvPr>
          <p:cNvSpPr txBox="1">
            <a:spLocks/>
          </p:cNvSpPr>
          <p:nvPr/>
        </p:nvSpPr>
        <p:spPr>
          <a:xfrm>
            <a:off x="245005" y="224633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Develop Site Criteria – Level 2 Screening</a:t>
            </a:r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B2087D0-58DB-1E68-0570-DC2DD43C0120}"/>
              </a:ext>
            </a:extLst>
          </p:cNvPr>
          <p:cNvSpPr txBox="1">
            <a:spLocks/>
          </p:cNvSpPr>
          <p:nvPr/>
        </p:nvSpPr>
        <p:spPr>
          <a:xfrm>
            <a:off x="456421" y="635392"/>
            <a:ext cx="7646473" cy="39114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Level 2 Screening – More Detailed Analysis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Site Size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Location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Availability - Ownership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Land Use Compatibility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Proximity to Transit Routes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Parking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INITIAL SITE OPTIONS ……..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7 Sites – Moved to Level 2 Screening</a:t>
            </a:r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9A65F-15E9-6412-68E8-862CB1B1F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6419" y="2870801"/>
            <a:ext cx="3255694" cy="309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EB52E1-253E-FD15-67ED-3DACC2498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277" y="3234519"/>
            <a:ext cx="2816093" cy="283010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4A6567-AB04-66E2-89FD-62F394461155}"/>
              </a:ext>
            </a:extLst>
          </p:cNvPr>
          <p:cNvSpPr txBox="1">
            <a:spLocks/>
          </p:cNvSpPr>
          <p:nvPr/>
        </p:nvSpPr>
        <p:spPr>
          <a:xfrm>
            <a:off x="4807446" y="1299692"/>
            <a:ext cx="5172262" cy="15757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Environmental, cultural, historical concerns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Access to site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Appraisal information – Cost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Utilities - Water/Sewer/Electric/Gas Available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Vacant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5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D21B7D97-EE71-5105-D92F-87D7E8F8E1E8}"/>
              </a:ext>
            </a:extLst>
          </p:cNvPr>
          <p:cNvSpPr txBox="1">
            <a:spLocks/>
          </p:cNvSpPr>
          <p:nvPr/>
        </p:nvSpPr>
        <p:spPr>
          <a:xfrm>
            <a:off x="185059" y="149108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Develop Site Criteria – Level 2 Screening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D5E45-D6A4-0D20-FE00-06A2E0168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609" y="692029"/>
            <a:ext cx="7395579" cy="5697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B39B57-683C-550F-0616-9D20ADE3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26" y="692029"/>
            <a:ext cx="2725848" cy="2738675"/>
          </a:xfrm>
          <a:prstGeom prst="rect">
            <a:avLst/>
          </a:prstGeom>
        </p:spPr>
      </p:pic>
      <p:graphicFrame>
        <p:nvGraphicFramePr>
          <p:cNvPr id="6" name="Table 12">
            <a:extLst>
              <a:ext uri="{FF2B5EF4-FFF2-40B4-BE49-F238E27FC236}">
                <a16:creationId xmlns:a16="http://schemas.microsoft.com/office/drawing/2014/main" id="{29183BFC-5E71-D6CD-644F-B82A0FE36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396575"/>
              </p:ext>
            </p:extLst>
          </p:nvPr>
        </p:nvGraphicFramePr>
        <p:xfrm>
          <a:off x="406126" y="3570521"/>
          <a:ext cx="2871291" cy="25557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47625">
                  <a:extLst>
                    <a:ext uri="{9D8B030D-6E8A-4147-A177-3AD203B41FA5}">
                      <a16:colId xmlns:a16="http://schemas.microsoft.com/office/drawing/2014/main" val="3779944895"/>
                    </a:ext>
                  </a:extLst>
                </a:gridCol>
                <a:gridCol w="623666">
                  <a:extLst>
                    <a:ext uri="{9D8B030D-6E8A-4147-A177-3AD203B41FA5}">
                      <a16:colId xmlns:a16="http://schemas.microsoft.com/office/drawing/2014/main" val="4179377947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Site Characteristics – Level 2</a:t>
                      </a:r>
                    </a:p>
                  </a:txBody>
                  <a:tcPr marL="45720" marR="45720" marT="18288" marB="18288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0793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Address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353248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Acreage (Size)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982569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Ownership - Availability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15446722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Parcels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42602334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Land Use Compatibility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13560101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Proximity to Transit Routes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16976579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Environmental, cultural, historical concerns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4461428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Access to Site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24740831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Appraisal Information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1900134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Utilities (Water, Sewer, Electric, Gas, etc.)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3503169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Vacant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2779696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050" dirty="0">
                          <a:latin typeface="Arial Narrow" panose="020B0606020202030204" pitchFamily="34" charset="0"/>
                        </a:rPr>
                        <a:t>Flood Plain</a:t>
                      </a:r>
                    </a:p>
                  </a:txBody>
                  <a:tcPr marL="45720" marR="45720" marT="18288" marB="18288"/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Arial Narrow" panose="020B0606020202030204" pitchFamily="34" charset="0"/>
                      </a:endParaRPr>
                    </a:p>
                  </a:txBody>
                  <a:tcPr marL="45720" marR="45720" marT="18288" marB="18288"/>
                </a:tc>
                <a:extLst>
                  <a:ext uri="{0D108BD9-81ED-4DB2-BD59-A6C34878D82A}">
                    <a16:rowId xmlns:a16="http://schemas.microsoft.com/office/drawing/2014/main" val="880386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60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08201071-E440-F58C-C65A-3E3E1D9E5F77}"/>
              </a:ext>
            </a:extLst>
          </p:cNvPr>
          <p:cNvSpPr txBox="1">
            <a:spLocks/>
          </p:cNvSpPr>
          <p:nvPr/>
        </p:nvSpPr>
        <p:spPr>
          <a:xfrm>
            <a:off x="245005" y="224633"/>
            <a:ext cx="11269662" cy="558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Site Selection Process – Next Steps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6D00C903-EDBC-2406-D495-CC05FA4516CA}"/>
              </a:ext>
            </a:extLst>
          </p:cNvPr>
          <p:cNvSpPr txBox="1">
            <a:spLocks/>
          </p:cNvSpPr>
          <p:nvPr/>
        </p:nvSpPr>
        <p:spPr>
          <a:xfrm>
            <a:off x="185059" y="667013"/>
            <a:ext cx="11269663" cy="2908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on 7 Sites – Propose Other Sites – Criteria Suggestions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Technical Committee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Public Open House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Local Project Team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Rank ALL Sites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4E788-7EE7-7E3D-C246-C9754B0CC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667" y="2674380"/>
            <a:ext cx="4762337" cy="344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203F6-69BF-A1D9-F5CD-8473DC9AF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123" y="1526539"/>
            <a:ext cx="3255694" cy="309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73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19</a:t>
            </a:fld>
            <a:endParaRPr lang="en-US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F80CCA8-D434-6B33-E5C2-08DBC8A55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79198"/>
            <a:ext cx="5658394" cy="445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8E19F3CA-6903-4E08-5D71-27D60322B651}"/>
              </a:ext>
            </a:extLst>
          </p:cNvPr>
          <p:cNvSpPr txBox="1">
            <a:spLocks/>
          </p:cNvSpPr>
          <p:nvPr/>
        </p:nvSpPr>
        <p:spPr>
          <a:xfrm>
            <a:off x="437606" y="913194"/>
            <a:ext cx="6236149" cy="49255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Questions: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/>
              <a:t>FTA Feasibility Study Process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/>
              <a:t>Initial Sites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/>
              <a:t>Other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Suggestions of Other Potential Sites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Other Questions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/>
          </a:p>
          <a:p>
            <a:endParaRPr lang="en-US" sz="2400" b="1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3769987-FC6E-5E7C-4CF8-6780A00FC18F}"/>
              </a:ext>
            </a:extLst>
          </p:cNvPr>
          <p:cNvSpPr txBox="1">
            <a:spLocks/>
          </p:cNvSpPr>
          <p:nvPr/>
        </p:nvSpPr>
        <p:spPr>
          <a:xfrm>
            <a:off x="185059" y="270344"/>
            <a:ext cx="11269662" cy="558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Discussion / Questions</a:t>
            </a:r>
          </a:p>
        </p:txBody>
      </p:sp>
    </p:spTree>
    <p:extLst>
      <p:ext uri="{BB962C8B-B14F-4D97-AF65-F5344CB8AC3E}">
        <p14:creationId xmlns:p14="http://schemas.microsoft.com/office/powerpoint/2010/main" val="117883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66634B0-3B0A-48B9-8741-29A81748C65D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7293C2-6931-476A-BB8A-07D9A14D9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CBF638B-A6FB-4A89-9073-65396CFD4407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0B52D2BD-E951-F37E-04A6-64DF39000EDB}"/>
              </a:ext>
            </a:extLst>
          </p:cNvPr>
          <p:cNvSpPr txBox="1">
            <a:spLocks/>
          </p:cNvSpPr>
          <p:nvPr/>
        </p:nvSpPr>
        <p:spPr>
          <a:xfrm>
            <a:off x="465138" y="1091408"/>
            <a:ext cx="11269663" cy="4200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Introductions</a:t>
            </a:r>
          </a:p>
          <a:p>
            <a:r>
              <a:rPr lang="en-US"/>
              <a:t>Process</a:t>
            </a:r>
          </a:p>
          <a:p>
            <a:r>
              <a:rPr lang="en-US"/>
              <a:t>Facility Vision Discussion</a:t>
            </a:r>
          </a:p>
          <a:p>
            <a:r>
              <a:rPr lang="en-US"/>
              <a:t>Programming</a:t>
            </a:r>
          </a:p>
          <a:p>
            <a:r>
              <a:rPr lang="en-US"/>
              <a:t>Site Locations</a:t>
            </a:r>
          </a:p>
          <a:p>
            <a:r>
              <a:rPr lang="en-US"/>
              <a:t>Next Steps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48505-11EA-EAEB-9CCF-E730799D4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702" y="841086"/>
            <a:ext cx="522922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8D41FB-5686-F0F2-9AEB-D73928849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394" y="2515483"/>
            <a:ext cx="4776481" cy="345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C0065B08-3585-BD16-F9CF-1B8BFA2899E0}"/>
              </a:ext>
            </a:extLst>
          </p:cNvPr>
          <p:cNvSpPr txBox="1">
            <a:spLocks/>
          </p:cNvSpPr>
          <p:nvPr/>
        </p:nvSpPr>
        <p:spPr>
          <a:xfrm>
            <a:off x="617538" y="1243808"/>
            <a:ext cx="11269663" cy="4200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Introductions</a:t>
            </a:r>
          </a:p>
          <a:p>
            <a:r>
              <a:rPr lang="en-US"/>
              <a:t>Process</a:t>
            </a:r>
          </a:p>
          <a:p>
            <a:r>
              <a:rPr lang="en-US"/>
              <a:t>Facility Vision Discussion</a:t>
            </a:r>
          </a:p>
          <a:p>
            <a:r>
              <a:rPr lang="en-US"/>
              <a:t>Programming</a:t>
            </a:r>
          </a:p>
          <a:p>
            <a:r>
              <a:rPr lang="en-US"/>
              <a:t>Site Locations</a:t>
            </a:r>
          </a:p>
          <a:p>
            <a:r>
              <a:rPr lang="en-US"/>
              <a:t>Next Steps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2132C-E25C-B4FA-1CD0-BE501453EF7C}"/>
              </a:ext>
            </a:extLst>
          </p:cNvPr>
          <p:cNvSpPr txBox="1"/>
          <p:nvPr/>
        </p:nvSpPr>
        <p:spPr>
          <a:xfrm>
            <a:off x="241835" y="956188"/>
            <a:ext cx="6107502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Scott Marr – Tulsa Transit General Manager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Welcome and Introduction of Tulsa Transit Project Team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Technical Committee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Consultant Team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Process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Facility Vision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Programming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Site Locations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Next Steps</a:t>
            </a: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26683F85-CD8B-5B6F-65DE-565F3EBBDF27}"/>
              </a:ext>
            </a:extLst>
          </p:cNvPr>
          <p:cNvSpPr txBox="1">
            <a:spLocks/>
          </p:cNvSpPr>
          <p:nvPr/>
        </p:nvSpPr>
        <p:spPr>
          <a:xfrm>
            <a:off x="245005" y="224633"/>
            <a:ext cx="11269662" cy="670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AGENDA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8BDB7-9CFE-796D-FA1E-458F3E6B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1" y="605538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Picture 2" descr="GH2 Architects">
            <a:extLst>
              <a:ext uri="{FF2B5EF4-FFF2-40B4-BE49-F238E27FC236}">
                <a16:creationId xmlns:a16="http://schemas.microsoft.com/office/drawing/2014/main" id="{E3E570E7-A06C-0C81-48DA-D692E78CE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32" y="6021480"/>
            <a:ext cx="1780868" cy="30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33E367-84BA-66FC-789F-998D72D85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92" y="5933521"/>
            <a:ext cx="941792" cy="3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5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6485401F-1A12-64A2-9CAB-9664D4EF536F}"/>
              </a:ext>
            </a:extLst>
          </p:cNvPr>
          <p:cNvSpPr txBox="1">
            <a:spLocks/>
          </p:cNvSpPr>
          <p:nvPr/>
        </p:nvSpPr>
        <p:spPr>
          <a:xfrm>
            <a:off x="243642" y="207854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Lots More To Do</a:t>
            </a:r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E692CFF-7B59-8B0D-5D92-12D7A3B6AACC}"/>
              </a:ext>
            </a:extLst>
          </p:cNvPr>
          <p:cNvSpPr txBox="1">
            <a:spLocks/>
          </p:cNvSpPr>
          <p:nvPr/>
        </p:nvSpPr>
        <p:spPr>
          <a:xfrm>
            <a:off x="698160" y="913194"/>
            <a:ext cx="7333238" cy="49255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PROGRAMMING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Refine estimates for building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SITE SELECTION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Continue Data Collection on 7 sites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Finalize Level 2 Screening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More analysis on City/County Data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ENGAGEMENT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Public Open House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Materials/ppt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Board Meeting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Technical Committee Meeting – January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Outreach to FTA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Other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D1A79-F7E0-B3C0-2181-4F02020E1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930" y="795568"/>
            <a:ext cx="2895682" cy="1892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E862C-FB38-88D5-92C9-4B1847057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416" y="2903117"/>
            <a:ext cx="2416196" cy="293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917CCE-83F1-D2B4-F8D4-06AC3EF2CF8E}"/>
              </a:ext>
            </a:extLst>
          </p:cNvPr>
          <p:cNvSpPr txBox="1"/>
          <p:nvPr/>
        </p:nvSpPr>
        <p:spPr>
          <a:xfrm>
            <a:off x="85763" y="5560425"/>
            <a:ext cx="82361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00" lvl="8" indent="0">
              <a:buNone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 / THANK YOU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972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F1581EA7-5674-F139-24C0-92B93C1CAE8E}"/>
              </a:ext>
            </a:extLst>
          </p:cNvPr>
          <p:cNvSpPr txBox="1">
            <a:spLocks/>
          </p:cNvSpPr>
          <p:nvPr/>
        </p:nvSpPr>
        <p:spPr>
          <a:xfrm>
            <a:off x="245005" y="224633"/>
            <a:ext cx="11269662" cy="558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WHY A TRANSIT FACILITY NOW?</a:t>
            </a:r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60C905E4-3DE8-2F9A-D133-F01CF48EDE3E}"/>
              </a:ext>
            </a:extLst>
          </p:cNvPr>
          <p:cNvSpPr txBox="1">
            <a:spLocks/>
          </p:cNvSpPr>
          <p:nvPr/>
        </p:nvSpPr>
        <p:spPr>
          <a:xfrm>
            <a:off x="245005" y="763379"/>
            <a:ext cx="7458502" cy="22613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Existing Transit Campus is at Capacity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Growth on the Horizon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Significant Increase in Federal Transit Administration Funding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Opportunity for Increased Operational Functionality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921EEA-B491-2964-81B4-E80CF6161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406" y="3177562"/>
            <a:ext cx="3678745" cy="2661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3968E-EDAF-01E0-D473-DCAE0586B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692" y="4344588"/>
            <a:ext cx="3255694" cy="144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E16849-1B3E-720D-1F02-E9F245876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539" y="897622"/>
            <a:ext cx="3255694" cy="309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03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66085202-DBE7-450D-0F65-E3252223AB97}"/>
              </a:ext>
            </a:extLst>
          </p:cNvPr>
          <p:cNvSpPr txBox="1">
            <a:spLocks/>
          </p:cNvSpPr>
          <p:nvPr/>
        </p:nvSpPr>
        <p:spPr>
          <a:xfrm>
            <a:off x="245005" y="224633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ASSUMPTIONS</a:t>
            </a:r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B05C127-822E-AF9B-1715-4658845D4724}"/>
              </a:ext>
            </a:extLst>
          </p:cNvPr>
          <p:cNvSpPr txBox="1">
            <a:spLocks/>
          </p:cNvSpPr>
          <p:nvPr/>
        </p:nvSpPr>
        <p:spPr>
          <a:xfrm>
            <a:off x="465140" y="629593"/>
            <a:ext cx="6363499" cy="52234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Tulsa Transit will Pursue and Maximize Federal Transit Administration Funding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Follow FTA Requirements for Planning, Public Engagement, Environmental, Design,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/>
              <a:t>Existing FTA guidance specifically indicates the basis for new or renovated maintenance, administrative facilities should be documented in a 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feasibility study</a:t>
            </a:r>
            <a:r>
              <a:rPr lang="en-US" sz="1600" i="1" dirty="0"/>
              <a:t>, including the elements listed below.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i="1" dirty="0"/>
              <a:t>Evaluation of the existing facility for condition and adequacy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i="1" dirty="0"/>
              <a:t>Development of site criteria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i="1" dirty="0"/>
              <a:t>Evaluation of alternative sites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i="1" dirty="0"/>
              <a:t>Completion of Title VI Equity Analysis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i="1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Facility will House All Transit Functions – Operations, Maintenance, Garage, Call Center, Administration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Eligible Sites within Proximity of Transit Routes</a:t>
            </a:r>
          </a:p>
        </p:txBody>
      </p:sp>
      <p:pic>
        <p:nvPicPr>
          <p:cNvPr id="5" name="Picture 2" descr="Federal Transit Administration">
            <a:extLst>
              <a:ext uri="{FF2B5EF4-FFF2-40B4-BE49-F238E27FC236}">
                <a16:creationId xmlns:a16="http://schemas.microsoft.com/office/drawing/2014/main" id="{561484F8-09EC-C122-71B4-7BCC5CDAA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10" y="4541931"/>
            <a:ext cx="33337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ig Blue Bus Maintenance Facility | Murray Company | Mechanical Contractors">
            <a:extLst>
              <a:ext uri="{FF2B5EF4-FFF2-40B4-BE49-F238E27FC236}">
                <a16:creationId xmlns:a16="http://schemas.microsoft.com/office/drawing/2014/main" id="{8E49D0CF-0D91-6776-1B59-41FE4674D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335" y="491102"/>
            <a:ext cx="407652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A02AF-B3E3-7EF5-0468-EC2B71617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335" y="2801201"/>
            <a:ext cx="4076525" cy="117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F1DE783-613B-BCA9-C05B-870C181A37CE}"/>
              </a:ext>
            </a:extLst>
          </p:cNvPr>
          <p:cNvSpPr txBox="1">
            <a:spLocks/>
          </p:cNvSpPr>
          <p:nvPr/>
        </p:nvSpPr>
        <p:spPr>
          <a:xfrm>
            <a:off x="177893" y="110682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FTA CAPITAL PROJECT PROCESS</a:t>
            </a:r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C7732791-574C-31C1-9C69-710E96B7DDF4}"/>
              </a:ext>
            </a:extLst>
          </p:cNvPr>
          <p:cNvSpPr txBox="1">
            <a:spLocks/>
          </p:cNvSpPr>
          <p:nvPr/>
        </p:nvSpPr>
        <p:spPr>
          <a:xfrm>
            <a:off x="369073" y="1037475"/>
            <a:ext cx="7123548" cy="4745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Defined Process and Expectations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Planning, Public Engagement, Environmental, Design,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1" dirty="0"/>
              <a:t>Existing FTA guidance specifically indicates the basis for new or renovated maintenance, administrative facilities should be documented in a </a:t>
            </a:r>
            <a:r>
              <a:rPr lang="en-US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feasibility study</a:t>
            </a:r>
            <a:r>
              <a:rPr lang="en-US" sz="1400" i="1" dirty="0"/>
              <a:t>, including the elements listed below.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i="1" dirty="0"/>
              <a:t>Evaluation of the existing facility for condition and adequacy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i="1" dirty="0"/>
              <a:t>Development of site criteria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i="1" dirty="0"/>
              <a:t>Evaluation of alternative sites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i="1" dirty="0"/>
              <a:t>Completion of Title VI Equity Analysis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1200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New Guidance Expected in late 2022. Existing Guidance states: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Evaluation of existing facility – condition and adequacy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Development of Site Criteria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Evaluation of Alternative Sites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Complete – Title VI Equity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Public Engagement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This Facility Project -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Feasibility Study – Phase 1 of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Design – Phase 2 of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Construction – Phase 3 of 3</a:t>
            </a:r>
          </a:p>
          <a:p>
            <a:endParaRPr lang="en-US" dirty="0"/>
          </a:p>
        </p:txBody>
      </p:sp>
      <p:pic>
        <p:nvPicPr>
          <p:cNvPr id="5" name="Picture 2" descr="Federal Transit Administration">
            <a:extLst>
              <a:ext uri="{FF2B5EF4-FFF2-40B4-BE49-F238E27FC236}">
                <a16:creationId xmlns:a16="http://schemas.microsoft.com/office/drawing/2014/main" id="{20DA0E69-BDA1-5E90-AA43-8CD7120F9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10" y="4378157"/>
            <a:ext cx="33337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2B56A-3273-DDF7-9027-47A499F06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0077" y="1037475"/>
            <a:ext cx="3752850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702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37EB8DBC-3D4F-D795-5CB6-39470F057205}"/>
              </a:ext>
            </a:extLst>
          </p:cNvPr>
          <p:cNvSpPr txBox="1">
            <a:spLocks/>
          </p:cNvSpPr>
          <p:nvPr/>
        </p:nvSpPr>
        <p:spPr>
          <a:xfrm>
            <a:off x="188893" y="165817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TASKS / TIMELINE – Facility Project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AD309-43A2-F584-378C-0C6CE09B8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96" y="2235709"/>
            <a:ext cx="3027075" cy="1427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E58F2-5FDD-D213-BC87-E7EA352F2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939" y="1201757"/>
            <a:ext cx="6725803" cy="2067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68A9E-2F26-80EB-E764-AFC4C1890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729" y="3693285"/>
            <a:ext cx="6725803" cy="2104838"/>
          </a:xfrm>
          <a:prstGeom prst="rect">
            <a:avLst/>
          </a:prstGeom>
        </p:spPr>
      </p:pic>
      <p:pic>
        <p:nvPicPr>
          <p:cNvPr id="7" name="Picture 2" descr="GH2 Architects">
            <a:extLst>
              <a:ext uri="{FF2B5EF4-FFF2-40B4-BE49-F238E27FC236}">
                <a16:creationId xmlns:a16="http://schemas.microsoft.com/office/drawing/2014/main" id="{07AB9491-6928-298E-162A-2711160C4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5" y="3543001"/>
            <a:ext cx="1780868" cy="30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CAA29D-5758-6477-3CA8-84160F4CBBDC}"/>
              </a:ext>
            </a:extLst>
          </p:cNvPr>
          <p:cNvSpPr/>
          <p:nvPr/>
        </p:nvSpPr>
        <p:spPr>
          <a:xfrm>
            <a:off x="5987856" y="1588448"/>
            <a:ext cx="1791367" cy="29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7B16B2-9D80-50F3-F942-FBA267E33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6671" y="1540357"/>
            <a:ext cx="941792" cy="3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6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F669093C-1FAD-C80B-E8F6-2DFB4A7241DC}"/>
              </a:ext>
            </a:extLst>
          </p:cNvPr>
          <p:cNvSpPr txBox="1">
            <a:spLocks/>
          </p:cNvSpPr>
          <p:nvPr/>
        </p:nvSpPr>
        <p:spPr>
          <a:xfrm>
            <a:off x="245005" y="224633"/>
            <a:ext cx="11269662" cy="558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TULSA TRANSIT FACILITY – VISION 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A887493A-9F50-6107-B99D-B1DD4F4C8E1B}"/>
              </a:ext>
            </a:extLst>
          </p:cNvPr>
          <p:cNvSpPr txBox="1">
            <a:spLocks/>
          </p:cNvSpPr>
          <p:nvPr/>
        </p:nvSpPr>
        <p:spPr>
          <a:xfrm>
            <a:off x="345365" y="682389"/>
            <a:ext cx="8143542" cy="5077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/>
              <a:t>Goals for the Facility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Meet the needs of the Admin, Operations, and Maintenance departments that will be located at the site though maintenance spaces, administrative support, employee service areas, and vehicle parking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Provide a functional flow between facilities, parking, and throughout the yard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Comply with all building and design standards and regulations, including ADA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Provide safe and efficient circulation for vehicles on site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Provide an effective layout with opportunity for future expansion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/>
              <a:t>Needs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12E336-2DEF-64A1-52DC-7CFFEA208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6495" y="896742"/>
            <a:ext cx="2921422" cy="1909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CC6640-A6AF-9F4A-89A8-90E53EE4EF42}"/>
              </a:ext>
            </a:extLst>
          </p:cNvPr>
          <p:cNvSpPr txBox="1">
            <a:spLocks/>
          </p:cNvSpPr>
          <p:nvPr/>
        </p:nvSpPr>
        <p:spPr>
          <a:xfrm>
            <a:off x="2174251" y="4161972"/>
            <a:ext cx="5038057" cy="23233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 dirty="0"/>
              <a:t>Sept Site Visit – Data Collection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1800" dirty="0"/>
              <a:t>Met Directors and 7 Departments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1800" dirty="0"/>
              <a:t>Project Team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1800" dirty="0"/>
              <a:t>Existing / Future Needs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 dirty="0"/>
              <a:t>Data Analysis – Future Site Size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286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7AE0C13-1F22-68E9-0EA6-FA5C55350B80}"/>
              </a:ext>
            </a:extLst>
          </p:cNvPr>
          <p:cNvSpPr txBox="1">
            <a:spLocks/>
          </p:cNvSpPr>
          <p:nvPr/>
        </p:nvSpPr>
        <p:spPr>
          <a:xfrm>
            <a:off x="112869" y="189592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Facility Project - Task 1 and 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54EF2-A8E9-3317-3186-892AB934A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70" y="819479"/>
            <a:ext cx="3611476" cy="17028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00278-E7CF-A955-2C6C-BA10F9C01F72}"/>
              </a:ext>
            </a:extLst>
          </p:cNvPr>
          <p:cNvSpPr/>
          <p:nvPr/>
        </p:nvSpPr>
        <p:spPr>
          <a:xfrm>
            <a:off x="208170" y="1140906"/>
            <a:ext cx="3611476" cy="565974"/>
          </a:xfrm>
          <a:prstGeom prst="rect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99D3B5CA-46F0-4DAA-1102-A6E2B579FA51}"/>
              </a:ext>
            </a:extLst>
          </p:cNvPr>
          <p:cNvSpPr txBox="1">
            <a:spLocks/>
          </p:cNvSpPr>
          <p:nvPr/>
        </p:nvSpPr>
        <p:spPr>
          <a:xfrm>
            <a:off x="208170" y="2842026"/>
            <a:ext cx="3611476" cy="2250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Sept Site Visit – Data Collection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Met Directors and 7 Departments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Project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Existing / Future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Data Analysis – Future Site Size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17B73-AB7C-90D7-04AA-28C05A71C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659" y="819479"/>
            <a:ext cx="6200186" cy="43729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7885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ECA427-0057-415C-99FA-7F89E360249E}"/>
              </a:ext>
            </a:extLst>
          </p:cNvPr>
          <p:cNvSpPr/>
          <p:nvPr/>
        </p:nvSpPr>
        <p:spPr>
          <a:xfrm>
            <a:off x="-5" y="6400965"/>
            <a:ext cx="12192000" cy="457035"/>
          </a:xfrm>
          <a:prstGeom prst="rect">
            <a:avLst/>
          </a:prstGeom>
          <a:solidFill>
            <a:srgbClr val="057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131C18-3D6F-428F-886F-755021AC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72"/>
          <a:stretch/>
        </p:blipFill>
        <p:spPr>
          <a:xfrm>
            <a:off x="185059" y="6553601"/>
            <a:ext cx="1497872" cy="169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8F2138-8561-4883-A408-05D38BBE74BD}"/>
              </a:ext>
            </a:extLst>
          </p:cNvPr>
          <p:cNvSpPr txBox="1"/>
          <p:nvPr/>
        </p:nvSpPr>
        <p:spPr>
          <a:xfrm>
            <a:off x="7393577" y="6485364"/>
            <a:ext cx="473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CONNECTS PEOPLE TO PROGRESS &amp; PROSPERITY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646874-FAFE-12A5-2286-0BA3A57A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1194" y="6035840"/>
            <a:ext cx="2743200" cy="365125"/>
          </a:xfrm>
        </p:spPr>
        <p:txBody>
          <a:bodyPr/>
          <a:lstStyle/>
          <a:p>
            <a:fld id="{B0BDF03E-B934-4C10-A3E3-6A65CBD53FB3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053B6089-B59B-6804-D91B-CC4DA58C7E2A}"/>
              </a:ext>
            </a:extLst>
          </p:cNvPr>
          <p:cNvSpPr txBox="1">
            <a:spLocks/>
          </p:cNvSpPr>
          <p:nvPr/>
        </p:nvSpPr>
        <p:spPr>
          <a:xfrm>
            <a:off x="245005" y="224633"/>
            <a:ext cx="11269662" cy="52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Existing Site</a:t>
            </a:r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7E634287-AA07-DF5E-646C-C1F4C2D23E56}"/>
              </a:ext>
            </a:extLst>
          </p:cNvPr>
          <p:cNvSpPr txBox="1">
            <a:spLocks/>
          </p:cNvSpPr>
          <p:nvPr/>
        </p:nvSpPr>
        <p:spPr>
          <a:xfrm>
            <a:off x="402041" y="899256"/>
            <a:ext cx="5172262" cy="4808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Existing site = 5 acres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Does not include all employee parking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Total 134 vehicles today – all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Make room for LT Plan/Growth/Phases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40-yr Facility Life – based upon data received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150 + vehicles – 5-10 </a:t>
            </a:r>
            <a:r>
              <a:rPr lang="en-US" sz="2000" dirty="0" err="1"/>
              <a:t>yrs</a:t>
            </a:r>
            <a:r>
              <a:rPr lang="en-US" sz="2000" dirty="0"/>
              <a:t> (12%)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200 vehicles – 20 </a:t>
            </a:r>
            <a:r>
              <a:rPr lang="en-US" sz="2000" dirty="0" err="1"/>
              <a:t>yrs</a:t>
            </a:r>
            <a:r>
              <a:rPr lang="en-US" sz="2000" dirty="0"/>
              <a:t> (33%)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250 vehicles + – 40yrs (25%)</a:t>
            </a:r>
          </a:p>
          <a:p>
            <a:endParaRPr lang="en-US" sz="1400" dirty="0"/>
          </a:p>
        </p:txBody>
      </p:sp>
      <p:pic>
        <p:nvPicPr>
          <p:cNvPr id="5" name="Content Placeholder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23CC9F0F-FFDA-2353-A070-750A35E53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11" y="978130"/>
            <a:ext cx="5883648" cy="44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3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1037</Words>
  <Application>Microsoft Office PowerPoint</Application>
  <PresentationFormat>Widescreen</PresentationFormat>
  <Paragraphs>240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Open Sans ExtraBold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Myers</dc:creator>
  <cp:lastModifiedBy>Corinne Donahue</cp:lastModifiedBy>
  <cp:revision>70</cp:revision>
  <dcterms:created xsi:type="dcterms:W3CDTF">2020-09-03T14:23:28Z</dcterms:created>
  <dcterms:modified xsi:type="dcterms:W3CDTF">2022-12-08T10:39:39Z</dcterms:modified>
</cp:coreProperties>
</file>