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499" r:id="rId3"/>
    <p:sldId id="352" r:id="rId4"/>
    <p:sldId id="508" r:id="rId5"/>
    <p:sldId id="506" r:id="rId6"/>
    <p:sldId id="507" r:id="rId7"/>
    <p:sldId id="434" r:id="rId8"/>
    <p:sldId id="396" r:id="rId9"/>
    <p:sldId id="435" r:id="rId10"/>
    <p:sldId id="398" r:id="rId11"/>
    <p:sldId id="399" r:id="rId12"/>
    <p:sldId id="402" r:id="rId13"/>
    <p:sldId id="391" r:id="rId14"/>
    <p:sldId id="512" r:id="rId15"/>
    <p:sldId id="395" r:id="rId16"/>
    <p:sldId id="497" r:id="rId17"/>
    <p:sldId id="467" r:id="rId18"/>
    <p:sldId id="468" r:id="rId19"/>
    <p:sldId id="470" r:id="rId20"/>
    <p:sldId id="473" r:id="rId21"/>
    <p:sldId id="469" r:id="rId22"/>
    <p:sldId id="471" r:id="rId23"/>
    <p:sldId id="510" r:id="rId24"/>
    <p:sldId id="511" r:id="rId25"/>
    <p:sldId id="509" r:id="rId26"/>
    <p:sldId id="437" r:id="rId27"/>
    <p:sldId id="513"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DF722D-3040-4D31-A076-A7CBB08C3C84}">
          <p14:sldIdLst>
            <p14:sldId id="281"/>
            <p14:sldId id="499"/>
            <p14:sldId id="352"/>
            <p14:sldId id="508"/>
            <p14:sldId id="506"/>
            <p14:sldId id="507"/>
            <p14:sldId id="434"/>
            <p14:sldId id="396"/>
            <p14:sldId id="435"/>
            <p14:sldId id="398"/>
            <p14:sldId id="399"/>
            <p14:sldId id="402"/>
            <p14:sldId id="391"/>
            <p14:sldId id="512"/>
            <p14:sldId id="395"/>
            <p14:sldId id="497"/>
            <p14:sldId id="467"/>
            <p14:sldId id="468"/>
            <p14:sldId id="470"/>
            <p14:sldId id="473"/>
            <p14:sldId id="469"/>
            <p14:sldId id="471"/>
            <p14:sldId id="510"/>
            <p14:sldId id="511"/>
            <p14:sldId id="509"/>
            <p14:sldId id="437"/>
            <p14:sldId id="513"/>
          </p14:sldIdLst>
        </p14:section>
        <p14:section name="Not Used" id="{FD23DD8E-F86C-4595-9D10-0F4866378C9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Comer" initials="BC" lastIdx="1" clrIdx="0">
    <p:extLst>
      <p:ext uri="{19B8F6BF-5375-455C-9EA6-DF929625EA0E}">
        <p15:presenceInfo xmlns:p15="http://schemas.microsoft.com/office/powerpoint/2012/main" userId="S-1-5-21-92405826-1669691511-123036360-5898" providerId="AD"/>
      </p:ext>
    </p:extLst>
  </p:cmAuthor>
  <p:cmAuthor id="2" name="John Dobies" initials="JD" lastIdx="8" clrIdx="1">
    <p:extLst>
      <p:ext uri="{19B8F6BF-5375-455C-9EA6-DF929625EA0E}">
        <p15:presenceInfo xmlns:p15="http://schemas.microsoft.com/office/powerpoint/2012/main" userId="S-1-5-21-92405826-1669691511-123036360-196104" providerId="AD"/>
      </p:ext>
    </p:extLst>
  </p:cmAuthor>
  <p:cmAuthor id="3" name="Allison Buchwach" initials="AB" lastIdx="23" clrIdx="2">
    <p:extLst>
      <p:ext uri="{19B8F6BF-5375-455C-9EA6-DF929625EA0E}">
        <p15:presenceInfo xmlns:p15="http://schemas.microsoft.com/office/powerpoint/2012/main" userId="S::abuchwach@hntb.com::91bee7b9-f75f-4d55-95a9-f23552368b05" providerId="AD"/>
      </p:ext>
    </p:extLst>
  </p:cmAuthor>
  <p:cmAuthor id="4" name="John Dobies" initials="JD [2]" lastIdx="8" clrIdx="3">
    <p:extLst>
      <p:ext uri="{19B8F6BF-5375-455C-9EA6-DF929625EA0E}">
        <p15:presenceInfo xmlns:p15="http://schemas.microsoft.com/office/powerpoint/2012/main" userId="S::jdobies@hntb.com::97e0a2bc-80f0-48f0-bf1a-52df078e6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59"/>
    <a:srgbClr val="525BA0"/>
    <a:srgbClr val="FF9999"/>
    <a:srgbClr val="FF7C80"/>
    <a:srgbClr val="FFFFFF"/>
    <a:srgbClr val="04AC80"/>
    <a:srgbClr val="005B8A"/>
    <a:srgbClr val="8214E7"/>
    <a:srgbClr val="F0F0F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6" autoAdjust="0"/>
    <p:restoredTop sz="85169" autoAdjust="0"/>
  </p:normalViewPr>
  <p:slideViewPr>
    <p:cSldViewPr snapToGrid="0">
      <p:cViewPr varScale="1">
        <p:scale>
          <a:sx n="97" d="100"/>
          <a:sy n="97" d="100"/>
        </p:scale>
        <p:origin x="804" y="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38E5EB4F-7014-482E-998D-71427BC2EB51}" type="datetimeFigureOut">
              <a:rPr lang="en-US" smtClean="0"/>
              <a:t>12/9/2021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1B82509-00D8-479C-B056-4F675189CCCA}" type="slidenum">
              <a:rPr lang="en-US" smtClean="0"/>
              <a:t>‹#›</a:t>
            </a:fld>
            <a:endParaRPr lang="en-US"/>
          </a:p>
        </p:txBody>
      </p:sp>
    </p:spTree>
    <p:extLst>
      <p:ext uri="{BB962C8B-B14F-4D97-AF65-F5344CB8AC3E}">
        <p14:creationId xmlns:p14="http://schemas.microsoft.com/office/powerpoint/2010/main" val="403523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riverge.com/vehicles/mobility-vans/ford-transit-350-hd-layou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a:t>
            </a:fld>
            <a:endParaRPr lang="en-US"/>
          </a:p>
        </p:txBody>
      </p:sp>
    </p:spTree>
    <p:extLst>
      <p:ext uri="{BB962C8B-B14F-4D97-AF65-F5344CB8AC3E}">
        <p14:creationId xmlns:p14="http://schemas.microsoft.com/office/powerpoint/2010/main" val="2144030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Accommodations for those with disabilities – reiterate that a call can be made. Notifications can be made via text or on a regular landline.</a:t>
            </a:r>
          </a:p>
          <a:p>
            <a:pPr defTabSz="966612"/>
            <a:endParaRPr lang="en-US" sz="1300" dirty="0"/>
          </a:p>
          <a:p>
            <a:pPr defTabSz="966612"/>
            <a:r>
              <a:rPr lang="en-US" sz="1300" dirty="0"/>
              <a:t>The apps are designed to be accessible for those that have difficulty seeing.</a:t>
            </a:r>
          </a:p>
          <a:p>
            <a:pPr defTabSz="966612"/>
            <a:endParaRPr lang="en-US" sz="1300" dirty="0"/>
          </a:p>
          <a:p>
            <a:pPr defTabSz="966612"/>
            <a:r>
              <a:rPr lang="en-US" sz="1300" dirty="0"/>
              <a:t>Someone who is deaf could use a TDY line or rely on the app visuals</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10</a:t>
            </a:fld>
            <a:endParaRPr lang="en-US"/>
          </a:p>
        </p:txBody>
      </p:sp>
    </p:spTree>
    <p:extLst>
      <p:ext uri="{BB962C8B-B14F-4D97-AF65-F5344CB8AC3E}">
        <p14:creationId xmlns:p14="http://schemas.microsoft.com/office/powerpoint/2010/main" val="221837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Cutaway: In these heavy-duty shuttle vehicles, a van cab and chassis remain, while the remainder of the body is modified for transit use, with capacity for upwards of 20 passengers. Often used for ADA paratransit and human services transportation, these vans can be re-branded to use as microtransit with little modification.</a:t>
            </a:r>
          </a:p>
          <a:p>
            <a:pPr algn="l">
              <a:buFont typeface="Arial" panose="020B0604020202020204" pitchFamily="34" charset="0"/>
              <a:buChar char="•"/>
            </a:pPr>
            <a:r>
              <a:rPr lang="en-US" dirty="0"/>
              <a:t>Passenger vans: These tend to be the larger-height vans popularized in Europe, with capacities of 10-15 passengers. The </a:t>
            </a:r>
            <a:r>
              <a:rPr lang="en-US" dirty="0">
                <a:hlinkClick r:id="rId3"/>
              </a:rPr>
              <a:t>vans</a:t>
            </a:r>
            <a:r>
              <a:rPr lang="en-US" dirty="0"/>
              <a:t> can be modified to include lifts to include all passengers.</a:t>
            </a:r>
          </a:p>
          <a:p>
            <a:pPr algn="l">
              <a:buFont typeface="Arial" panose="020B0604020202020204" pitchFamily="34" charset="0"/>
              <a:buChar char="•"/>
            </a:pPr>
            <a:r>
              <a:rPr lang="en-US" dirty="0"/>
              <a:t>Minivan: These vehicles typically hold 4-6 passengers, or if the vehicles are wheelchair-accessible, a single wheelchair-using passenger plus one non-wheelchair-using passenger.</a:t>
            </a:r>
          </a:p>
          <a:p>
            <a:pPr algn="l">
              <a:buFont typeface="Arial" panose="020B0604020202020204" pitchFamily="34" charset="0"/>
              <a:buChar char="•"/>
            </a:pPr>
            <a:endParaRPr lang="en-US" dirty="0"/>
          </a:p>
          <a:p>
            <a:pPr algn="l">
              <a:buFont typeface="Arial" panose="020B0604020202020204" pitchFamily="34" charset="0"/>
              <a:buChar char="•"/>
            </a:pPr>
            <a:r>
              <a:rPr lang="en-US" dirty="0"/>
              <a:t>Size fits demand</a:t>
            </a:r>
          </a:p>
          <a:p>
            <a:pPr algn="l">
              <a:buFont typeface="Arial" panose="020B0604020202020204" pitchFamily="34" charset="0"/>
              <a:buChar char="•"/>
            </a:pPr>
            <a:r>
              <a:rPr lang="en-US" dirty="0"/>
              <a:t>Size is more adaptable to neighborhood street sizes</a:t>
            </a:r>
          </a:p>
          <a:p>
            <a:pPr algn="l">
              <a:buFont typeface="Arial" panose="020B0604020202020204" pitchFamily="34" charset="0"/>
              <a:buChar char="•"/>
            </a:pPr>
            <a:r>
              <a:rPr lang="en-US" dirty="0"/>
              <a:t>More fuel efficient and less costly to operate – all electric options</a:t>
            </a:r>
          </a:p>
          <a:p>
            <a:pPr algn="l">
              <a:buFont typeface="Arial" panose="020B0604020202020204" pitchFamily="34" charset="0"/>
              <a:buChar char="•"/>
            </a:pPr>
            <a:r>
              <a:rPr lang="en-US" dirty="0"/>
              <a:t>Can be shared across services such as paratransit</a:t>
            </a:r>
          </a:p>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11</a:t>
            </a:fld>
            <a:endParaRPr lang="en-US"/>
          </a:p>
        </p:txBody>
      </p:sp>
    </p:spTree>
    <p:extLst>
      <p:ext uri="{BB962C8B-B14F-4D97-AF65-F5344CB8AC3E}">
        <p14:creationId xmlns:p14="http://schemas.microsoft.com/office/powerpoint/2010/main" val="189560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a:t>Hold ourselves to a good standard of service. </a:t>
            </a:r>
          </a:p>
          <a:p>
            <a:pPr defTabSz="966612"/>
            <a:r>
              <a:rPr lang="en-US" sz="1300" dirty="0"/>
              <a:t>Why is Tulsa Transit looking at this now? Many cities have tested this service and the technology and choices for vendors makes it a possibility</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12</a:t>
            </a:fld>
            <a:endParaRPr lang="en-US"/>
          </a:p>
        </p:txBody>
      </p:sp>
    </p:spTree>
    <p:extLst>
      <p:ext uri="{BB962C8B-B14F-4D97-AF65-F5344CB8AC3E}">
        <p14:creationId xmlns:p14="http://schemas.microsoft.com/office/powerpoint/2010/main" val="39412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B82509-00D8-479C-B056-4F675189CCCA}" type="slidenum">
              <a:rPr lang="en-US" smtClean="0"/>
              <a:t>13</a:t>
            </a:fld>
            <a:endParaRPr lang="en-US"/>
          </a:p>
        </p:txBody>
      </p:sp>
    </p:spTree>
    <p:extLst>
      <p:ext uri="{BB962C8B-B14F-4D97-AF65-F5344CB8AC3E}">
        <p14:creationId xmlns:p14="http://schemas.microsoft.com/office/powerpoint/2010/main" val="348981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egoe UI" panose="020B0502040204020203" pitchFamily="34" charset="0"/>
              </a:rPr>
              <a:t>Remember that Microtransit is a zone based-service and we needed to develop zones for consideration. </a:t>
            </a:r>
            <a:endParaRPr lang="en-US" dirty="0"/>
          </a:p>
        </p:txBody>
      </p:sp>
      <p:sp>
        <p:nvSpPr>
          <p:cNvPr id="4" name="Slide Number Placeholder 3"/>
          <p:cNvSpPr>
            <a:spLocks noGrp="1"/>
          </p:cNvSpPr>
          <p:nvPr>
            <p:ph type="sldNum" sz="quarter" idx="5"/>
          </p:nvPr>
        </p:nvSpPr>
        <p:spPr/>
        <p:txBody>
          <a:bodyPr/>
          <a:lstStyle/>
          <a:p>
            <a:fld id="{A1B82509-00D8-479C-B056-4F675189CCCA}" type="slidenum">
              <a:rPr lang="en-US" smtClean="0"/>
              <a:t>14</a:t>
            </a:fld>
            <a:endParaRPr lang="en-US"/>
          </a:p>
        </p:txBody>
      </p:sp>
    </p:spTree>
    <p:extLst>
      <p:ext uri="{BB962C8B-B14F-4D97-AF65-F5344CB8AC3E}">
        <p14:creationId xmlns:p14="http://schemas.microsoft.com/office/powerpoint/2010/main" val="163618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2800" b="1" dirty="0"/>
              <a:t>Daytime Service: ~5:30am – ~8:30pm</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4000" b="1" dirty="0"/>
              <a:t>Night Line Service: ~8pm-~midnight</a:t>
            </a:r>
          </a:p>
          <a:p>
            <a:pPr marL="0" marR="0" lvl="0" indent="0" algn="l" defTabSz="966612" rtl="0" eaLnBrk="1" fontAlgn="auto" latinLnBrk="0" hangingPunct="1">
              <a:lnSpc>
                <a:spcPct val="100000"/>
              </a:lnSpc>
              <a:spcBef>
                <a:spcPts val="0"/>
              </a:spcBef>
              <a:spcAft>
                <a:spcPts val="0"/>
              </a:spcAft>
              <a:buClrTx/>
              <a:buSzTx/>
              <a:buFontTx/>
              <a:buNone/>
              <a:tabLst/>
              <a:defRPr/>
            </a:pPr>
            <a:r>
              <a:rPr lang="en-US" sz="4000" b="1" dirty="0"/>
              <a:t>Workforce Express has two morning (before 5am) and two evening trips</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2800" b="1" dirty="0"/>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r>
              <a:rPr lang="en-US" sz="1300" dirty="0"/>
              <a:t>Proposed zones for discussion</a:t>
            </a:r>
          </a:p>
          <a:p>
            <a:pPr marL="285750" indent="-285750" defTabSz="966612">
              <a:buFont typeface="Arial" panose="020B0604020202020204" pitchFamily="34" charset="0"/>
              <a:buChar char="•"/>
            </a:pPr>
            <a:r>
              <a:rPr lang="en-US" sz="1300" dirty="0"/>
              <a:t>Six pilot areas</a:t>
            </a:r>
          </a:p>
          <a:p>
            <a:pPr marL="285750" indent="-285750" defTabSz="966612">
              <a:buFont typeface="Arial" panose="020B0604020202020204" pitchFamily="34" charset="0"/>
              <a:buChar char="•"/>
            </a:pPr>
            <a:r>
              <a:rPr lang="en-US" sz="1300" dirty="0"/>
              <a:t>May not need to include all, but we cast a wide net in serving all areas currently connected by Night Line or known low ridership areas – Broken Arrow and Workforce Express</a:t>
            </a:r>
          </a:p>
          <a:p>
            <a:pPr marL="285750" indent="-285750" defTabSz="966612">
              <a:buFont typeface="Arial" panose="020B0604020202020204" pitchFamily="34" charset="0"/>
              <a:buChar char="•"/>
            </a:pPr>
            <a:r>
              <a:rPr lang="en-US" sz="1300" dirty="0"/>
              <a:t>May use a phased approach</a:t>
            </a:r>
          </a:p>
          <a:p>
            <a:pPr marL="285750" indent="-285750" defTabSz="966612">
              <a:buFont typeface="Arial" panose="020B0604020202020204" pitchFamily="34" charset="0"/>
              <a:buChar char="•"/>
            </a:pPr>
            <a:endParaRPr lang="en-US" sz="1300" dirty="0"/>
          </a:p>
          <a:p>
            <a:pPr marL="285750" indent="-285750" defTabSz="966612">
              <a:buFont typeface="Arial" panose="020B0604020202020204" pitchFamily="34" charset="0"/>
              <a:buChar char="•"/>
            </a:pPr>
            <a:r>
              <a:rPr lang="en-US" sz="1300" dirty="0"/>
              <a:t>Zones focus on transfers to BRT unless it is too inconvenient. Otherwise can be used for internal circulation, which helps dictate how large the zone area is</a:t>
            </a:r>
          </a:p>
          <a:p>
            <a:pPr marL="285750" indent="-285750" defTabSz="966612">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15</a:t>
            </a:fld>
            <a:endParaRPr lang="en-US"/>
          </a:p>
        </p:txBody>
      </p:sp>
    </p:spTree>
    <p:extLst>
      <p:ext uri="{BB962C8B-B14F-4D97-AF65-F5344CB8AC3E}">
        <p14:creationId xmlns:p14="http://schemas.microsoft.com/office/powerpoint/2010/main" val="184487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1200"/>
              </a:spcBef>
            </a:pPr>
            <a:r>
              <a:rPr lang="en-US" dirty="0"/>
              <a:t>Location: Low demand or low density</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16</a:t>
            </a:fld>
            <a:endParaRPr lang="en-US"/>
          </a:p>
        </p:txBody>
      </p:sp>
    </p:spTree>
    <p:extLst>
      <p:ext uri="{BB962C8B-B14F-4D97-AF65-F5344CB8AC3E}">
        <p14:creationId xmlns:p14="http://schemas.microsoft.com/office/powerpoint/2010/main" val="5818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Ridership source: July 2020 Ridership Counts prepared by IBI Group from Evaluation and A Way Forward Study</a:t>
            </a:r>
          </a:p>
          <a:p>
            <a:pPr marL="285750" indent="-285750" defTabSz="966612">
              <a:buFont typeface="Arial" panose="020B0604020202020204" pitchFamily="34" charset="0"/>
              <a:buChar char="•"/>
            </a:pPr>
            <a:r>
              <a:rPr lang="en-US" sz="1300" dirty="0"/>
              <a:t>Proximity to downtown makes sense for one seat ride (versus passing it to get to BRT route)</a:t>
            </a:r>
          </a:p>
          <a:p>
            <a:pPr marL="285750" indent="-285750" defTabSz="966612">
              <a:buFont typeface="Arial" panose="020B0604020202020204" pitchFamily="34" charset="0"/>
              <a:buChar char="•"/>
            </a:pPr>
            <a:r>
              <a:rPr lang="en-US" sz="1300" dirty="0"/>
              <a:t>Transfer to Denver Ave Station</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17</a:t>
            </a:fld>
            <a:endParaRPr lang="en-US"/>
          </a:p>
        </p:txBody>
      </p:sp>
    </p:spTree>
    <p:extLst>
      <p:ext uri="{BB962C8B-B14F-4D97-AF65-F5344CB8AC3E}">
        <p14:creationId xmlns:p14="http://schemas.microsoft.com/office/powerpoint/2010/main" val="295319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18</a:t>
            </a:fld>
            <a:endParaRPr lang="en-US"/>
          </a:p>
        </p:txBody>
      </p:sp>
    </p:spTree>
    <p:extLst>
      <p:ext uri="{BB962C8B-B14F-4D97-AF65-F5344CB8AC3E}">
        <p14:creationId xmlns:p14="http://schemas.microsoft.com/office/powerpoint/2010/main" val="84524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defTabSz="966612">
              <a:buFont typeface="Arial" panose="020B0604020202020204" pitchFamily="34" charset="0"/>
              <a:buChar char="•"/>
            </a:pPr>
            <a:r>
              <a:rPr lang="en-US" sz="1300" dirty="0"/>
              <a:t>Consider transfer points with greater passenger amenities</a:t>
            </a:r>
          </a:p>
          <a:p>
            <a:pPr marL="285750" indent="-285750" defTabSz="966612">
              <a:buFont typeface="Arial" panose="020B0604020202020204" pitchFamily="34" charset="0"/>
              <a:buChar char="•"/>
            </a:pPr>
            <a:r>
              <a:rPr lang="en-US" sz="1300" dirty="0"/>
              <a:t>Include route starting point in order to reduce passenger stress regarding reliability if they know when the bus leaves the first boarding station</a:t>
            </a:r>
          </a:p>
          <a:p>
            <a:pPr marL="285750" indent="-285750" defTabSz="966612">
              <a:buFont typeface="Arial" panose="020B0604020202020204" pitchFamily="34" charset="0"/>
              <a:buChar char="•"/>
            </a:pPr>
            <a:r>
              <a:rPr lang="en-US" sz="1300" dirty="0"/>
              <a:t>Zone overlap on the south accounts for potential internal circulation with destinations along 71</a:t>
            </a:r>
            <a:r>
              <a:rPr lang="en-US" sz="1300" baseline="30000" dirty="0"/>
              <a:t>st</a:t>
            </a:r>
            <a:r>
              <a:rPr lang="en-US" sz="1300" dirty="0"/>
              <a:t>, 81</a:t>
            </a:r>
            <a:r>
              <a:rPr lang="en-US" sz="1300" baseline="30000" dirty="0"/>
              <a:t>st</a:t>
            </a:r>
            <a:r>
              <a:rPr lang="en-US" sz="1300" dirty="0"/>
              <a:t> and 91</a:t>
            </a:r>
            <a:r>
              <a:rPr lang="en-US" sz="1300" baseline="30000" dirty="0"/>
              <a:t>st</a:t>
            </a:r>
            <a:r>
              <a:rPr lang="en-US" sz="1300" dirty="0"/>
              <a:t> arterials (schools, grocery stores) that can be afforded while still upholding ideal wait time for passengers</a:t>
            </a:r>
          </a:p>
          <a:p>
            <a:pPr marL="285750" indent="-285750" defTabSz="966612">
              <a:buFont typeface="Arial" panose="020B0604020202020204" pitchFamily="34" charset="0"/>
              <a:buChar char="•"/>
            </a:pPr>
            <a:r>
              <a:rPr lang="en-US" sz="1300" dirty="0"/>
              <a:t>Include a destination for Saint Francis Hospital?</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19</a:t>
            </a:fld>
            <a:endParaRPr lang="en-US"/>
          </a:p>
        </p:txBody>
      </p:sp>
    </p:spTree>
    <p:extLst>
      <p:ext uri="{BB962C8B-B14F-4D97-AF65-F5344CB8AC3E}">
        <p14:creationId xmlns:p14="http://schemas.microsoft.com/office/powerpoint/2010/main" val="53232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a:t>
            </a:fld>
            <a:endParaRPr lang="en-US"/>
          </a:p>
        </p:txBody>
      </p:sp>
    </p:spTree>
    <p:extLst>
      <p:ext uri="{BB962C8B-B14F-4D97-AF65-F5344CB8AC3E}">
        <p14:creationId xmlns:p14="http://schemas.microsoft.com/office/powerpoint/2010/main" val="125394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r>
              <a:rPr lang="en-US" sz="1300" dirty="0"/>
              <a:t>Jenks is not in the night line service, but the 490 service is very low performing</a:t>
            </a:r>
          </a:p>
          <a:p>
            <a:pPr defTabSz="966612"/>
            <a:endParaRPr lang="en-US" sz="1300" dirty="0"/>
          </a:p>
          <a:p>
            <a:pPr defTabSz="966612"/>
            <a:r>
              <a:rPr lang="en-US" sz="1300" dirty="0"/>
              <a:t>We are talking to Jenks about their service as part of the Cost Allocation project</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20</a:t>
            </a:fld>
            <a:endParaRPr lang="en-US"/>
          </a:p>
        </p:txBody>
      </p:sp>
    </p:spTree>
    <p:extLst>
      <p:ext uri="{BB962C8B-B14F-4D97-AF65-F5344CB8AC3E}">
        <p14:creationId xmlns:p14="http://schemas.microsoft.com/office/powerpoint/2010/main" val="376328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2020 was the highest ridership (328 riders in the month) on record between October 2020 and September 2021. </a:t>
            </a:r>
            <a:r>
              <a:rPr lang="en-US" sz="1800" dirty="0"/>
              <a:t>Confirm that the service is weekdays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r>
              <a:rPr lang="en-US" sz="1300" dirty="0"/>
              <a:t>Started by Tulsa Transit at the request of employers to provide access to that part of the metro area</a:t>
            </a:r>
          </a:p>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21</a:t>
            </a:fld>
            <a:endParaRPr lang="en-US"/>
          </a:p>
        </p:txBody>
      </p:sp>
    </p:spTree>
    <p:extLst>
      <p:ext uri="{BB962C8B-B14F-4D97-AF65-F5344CB8AC3E}">
        <p14:creationId xmlns:p14="http://schemas.microsoft.com/office/powerpoint/2010/main" val="415252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r>
              <a:rPr lang="en-US" sz="1300" dirty="0"/>
              <a:t>Ridership source: Olsson, Inc., Broken Arrow Transit Study February 2021. 7000 annual riders</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22</a:t>
            </a:fld>
            <a:endParaRPr lang="en-US"/>
          </a:p>
        </p:txBody>
      </p:sp>
    </p:spTree>
    <p:extLst>
      <p:ext uri="{BB962C8B-B14F-4D97-AF65-F5344CB8AC3E}">
        <p14:creationId xmlns:p14="http://schemas.microsoft.com/office/powerpoint/2010/main" val="156486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B82509-00D8-479C-B056-4F675189CCCA}" type="slidenum">
              <a:rPr lang="en-US" smtClean="0"/>
              <a:t>23</a:t>
            </a:fld>
            <a:endParaRPr lang="en-US"/>
          </a:p>
        </p:txBody>
      </p:sp>
    </p:spTree>
    <p:extLst>
      <p:ext uri="{BB962C8B-B14F-4D97-AF65-F5344CB8AC3E}">
        <p14:creationId xmlns:p14="http://schemas.microsoft.com/office/powerpoint/2010/main" val="297048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800" dirty="0"/>
              <a:t>http://tiny.cc/microtransit_feedback</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24</a:t>
            </a:fld>
            <a:endParaRPr lang="en-US"/>
          </a:p>
        </p:txBody>
      </p:sp>
    </p:spTree>
    <p:extLst>
      <p:ext uri="{BB962C8B-B14F-4D97-AF65-F5344CB8AC3E}">
        <p14:creationId xmlns:p14="http://schemas.microsoft.com/office/powerpoint/2010/main" val="838594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B82509-00D8-479C-B056-4F675189CCCA}" type="slidenum">
              <a:rPr lang="en-US" smtClean="0"/>
              <a:t>25</a:t>
            </a:fld>
            <a:endParaRPr lang="en-US"/>
          </a:p>
        </p:txBody>
      </p:sp>
    </p:spTree>
    <p:extLst>
      <p:ext uri="{BB962C8B-B14F-4D97-AF65-F5344CB8AC3E}">
        <p14:creationId xmlns:p14="http://schemas.microsoft.com/office/powerpoint/2010/main" val="385451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26</a:t>
            </a:fld>
            <a:endParaRPr lang="en-US"/>
          </a:p>
        </p:txBody>
      </p:sp>
    </p:spTree>
    <p:extLst>
      <p:ext uri="{BB962C8B-B14F-4D97-AF65-F5344CB8AC3E}">
        <p14:creationId xmlns:p14="http://schemas.microsoft.com/office/powerpoint/2010/main" val="1056827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27</a:t>
            </a:fld>
            <a:endParaRPr lang="en-US"/>
          </a:p>
        </p:txBody>
      </p:sp>
    </p:spTree>
    <p:extLst>
      <p:ext uri="{BB962C8B-B14F-4D97-AF65-F5344CB8AC3E}">
        <p14:creationId xmlns:p14="http://schemas.microsoft.com/office/powerpoint/2010/main" val="310582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3</a:t>
            </a:fld>
            <a:endParaRPr lang="en-US"/>
          </a:p>
        </p:txBody>
      </p:sp>
    </p:spTree>
    <p:extLst>
      <p:ext uri="{BB962C8B-B14F-4D97-AF65-F5344CB8AC3E}">
        <p14:creationId xmlns:p14="http://schemas.microsoft.com/office/powerpoint/2010/main" val="72230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dirty="0" err="1"/>
              <a:t>Liann’s</a:t>
            </a:r>
            <a:r>
              <a:rPr lang="en-US" sz="1300" dirty="0"/>
              <a:t> slide</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4</a:t>
            </a:fld>
            <a:endParaRPr lang="en-US"/>
          </a:p>
        </p:txBody>
      </p:sp>
    </p:spTree>
    <p:extLst>
      <p:ext uri="{BB962C8B-B14F-4D97-AF65-F5344CB8AC3E}">
        <p14:creationId xmlns:p14="http://schemas.microsoft.com/office/powerpoint/2010/main" val="342117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B82509-00D8-479C-B056-4F675189CCCA}" type="slidenum">
              <a:rPr lang="en-US" smtClean="0"/>
              <a:t>5</a:t>
            </a:fld>
            <a:endParaRPr lang="en-US"/>
          </a:p>
        </p:txBody>
      </p:sp>
    </p:spTree>
    <p:extLst>
      <p:ext uri="{BB962C8B-B14F-4D97-AF65-F5344CB8AC3E}">
        <p14:creationId xmlns:p14="http://schemas.microsoft.com/office/powerpoint/2010/main" val="348981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Somewhere in between more demand responsive than fixed route transit but not as responsive as individual requests (the traditional model of taxis or TNCs)</a:t>
            </a:r>
          </a:p>
          <a:p>
            <a:pPr defTabSz="966612"/>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This middle ground is defined as one in which passengers crowdsource minibus and van rides by requesting rides on their smartphones through an app. Scheduling software then optimizes the vehicle’s route in real time to serve the most amount of people as efficiently as possible. </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less a completely new mode than an evolution of existing modes enabled by technology. SAE International broadly defines </a:t>
            </a:r>
            <a:r>
              <a:rPr lang="en-US" dirty="0" err="1"/>
              <a:t>microtransit</a:t>
            </a:r>
            <a:r>
              <a:rPr lang="en-US" dirty="0"/>
              <a:t> as “a privately or publicly operated, technology-enabled transit service that typically uses multi-passenger/pooled shuttles or vans to provide on-demand or fixed-schedule services with either dynamic or fixed routing</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Typically funded by transit agency to keep fares low</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6</a:t>
            </a:fld>
            <a:endParaRPr lang="en-US"/>
          </a:p>
        </p:txBody>
      </p:sp>
    </p:spTree>
    <p:extLst>
      <p:ext uri="{BB962C8B-B14F-4D97-AF65-F5344CB8AC3E}">
        <p14:creationId xmlns:p14="http://schemas.microsoft.com/office/powerpoint/2010/main" val="184487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7</a:t>
            </a:fld>
            <a:endParaRPr lang="en-US"/>
          </a:p>
        </p:txBody>
      </p:sp>
    </p:spTree>
    <p:extLst>
      <p:ext uri="{BB962C8B-B14F-4D97-AF65-F5344CB8AC3E}">
        <p14:creationId xmlns:p14="http://schemas.microsoft.com/office/powerpoint/2010/main" val="28149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Explain that microtransit service functions best through operation in a zone</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Can operate as feeder service to transit network through scheduled connections</a:t>
            </a:r>
          </a:p>
          <a:p>
            <a:pPr defTabSz="966612"/>
            <a:endParaRPr lang="en-US" dirty="0"/>
          </a:p>
          <a:p>
            <a:pPr defTabSz="966612"/>
            <a:r>
              <a:rPr lang="en-US" dirty="0"/>
              <a:t>Coverage area: geography within which the service operates. Since most microtransit service designs involve flex routes, the coverage area limits the maximum possible length of a trip</a:t>
            </a:r>
          </a:p>
          <a:p>
            <a:pPr defTabSz="966612"/>
            <a:endParaRPr lang="en-US" dirty="0"/>
          </a:p>
          <a:p>
            <a:pPr defTabSz="966612"/>
            <a:r>
              <a:rPr lang="en-US" dirty="0"/>
              <a:t>A hub is a fixed origin or destination, usually near a high demand residential, commercial or institutional use. It can also serve as a transfer point from zone to zone or from zone to a fixed route transit service.</a:t>
            </a:r>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8</a:t>
            </a:fld>
            <a:endParaRPr lang="en-US"/>
          </a:p>
        </p:txBody>
      </p:sp>
    </p:spTree>
    <p:extLst>
      <p:ext uri="{BB962C8B-B14F-4D97-AF65-F5344CB8AC3E}">
        <p14:creationId xmlns:p14="http://schemas.microsoft.com/office/powerpoint/2010/main" val="3898589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Curb-to-curb: vehicle arrive at the trip origin and end at the requested destination within the ROW. (‘door to door’ is not used to distinguish it from service provided by some human service operators)</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66612" rtl="0" eaLnBrk="1" fontAlgn="auto" latinLnBrk="0" hangingPunct="1">
              <a:lnSpc>
                <a:spcPct val="100000"/>
              </a:lnSpc>
              <a:spcBef>
                <a:spcPts val="0"/>
              </a:spcBef>
              <a:spcAft>
                <a:spcPts val="0"/>
              </a:spcAft>
              <a:buClrTx/>
              <a:buSzTx/>
              <a:buFontTx/>
              <a:buNone/>
              <a:tabLst/>
              <a:defRPr/>
            </a:pPr>
            <a:r>
              <a:rPr lang="en-US" dirty="0"/>
              <a:t>Virtual: dispatching software allows the operator to create an efficient route to multiple origins and destinations. From there, the operator may, through a location-aware mobile app, direct users to pick-up locations and set </a:t>
            </a:r>
            <a:r>
              <a:rPr lang="en-US" dirty="0" err="1"/>
              <a:t>dropp</a:t>
            </a:r>
            <a:r>
              <a:rPr lang="en-US" dirty="0"/>
              <a:t>-off locations within a reasonable walking distance of origins and destinations. Increases vehicle utilization (efficiency?)</a:t>
            </a:r>
          </a:p>
          <a:p>
            <a:pPr defTabSz="966612"/>
            <a:endParaRPr lang="en-US" sz="1300" dirty="0"/>
          </a:p>
        </p:txBody>
      </p:sp>
      <p:sp>
        <p:nvSpPr>
          <p:cNvPr id="4" name="Slide Number Placeholder 3"/>
          <p:cNvSpPr>
            <a:spLocks noGrp="1"/>
          </p:cNvSpPr>
          <p:nvPr>
            <p:ph type="sldNum" sz="quarter" idx="10"/>
          </p:nvPr>
        </p:nvSpPr>
        <p:spPr/>
        <p:txBody>
          <a:bodyPr/>
          <a:lstStyle/>
          <a:p>
            <a:pPr>
              <a:defRPr/>
            </a:pPr>
            <a:fld id="{D5E34754-C193-4614-9FFC-AE747E6C2D81}" type="slidenum">
              <a:rPr lang="en-US" smtClean="0"/>
              <a:pPr>
                <a:defRPr/>
              </a:pPr>
              <a:t>9</a:t>
            </a:fld>
            <a:endParaRPr lang="en-US"/>
          </a:p>
        </p:txBody>
      </p:sp>
    </p:spTree>
    <p:extLst>
      <p:ext uri="{BB962C8B-B14F-4D97-AF65-F5344CB8AC3E}">
        <p14:creationId xmlns:p14="http://schemas.microsoft.com/office/powerpoint/2010/main" val="3770752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FCB468E-1123-4D3B-9224-2316AD352501}"/>
              </a:ext>
            </a:extLst>
          </p:cNvPr>
          <p:cNvSpPr>
            <a:spLocks noGrp="1"/>
          </p:cNvSpPr>
          <p:nvPr>
            <p:ph idx="1"/>
          </p:nvPr>
        </p:nvSpPr>
        <p:spPr>
          <a:xfrm>
            <a:off x="500965" y="1422544"/>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3">
            <a:extLst>
              <a:ext uri="{FF2B5EF4-FFF2-40B4-BE49-F238E27FC236}">
                <a16:creationId xmlns:a16="http://schemas.microsoft.com/office/drawing/2014/main" id="{5399CD03-B193-452F-9A68-6A10106E5D0B}"/>
              </a:ext>
            </a:extLst>
          </p:cNvPr>
          <p:cNvSpPr>
            <a:spLocks noGrp="1"/>
          </p:cNvSpPr>
          <p:nvPr>
            <p:ph type="dt" sz="half" idx="10"/>
          </p:nvPr>
        </p:nvSpPr>
        <p:spPr>
          <a:xfrm>
            <a:off x="838200" y="6356350"/>
            <a:ext cx="2743200" cy="365125"/>
          </a:xfrm>
        </p:spPr>
        <p:txBody>
          <a:bodyPr/>
          <a:lstStyle/>
          <a:p>
            <a:fld id="{2470E112-5B4F-4E4B-AF1A-D78069D7AA69}" type="datetimeFigureOut">
              <a:rPr lang="en-US" smtClean="0"/>
              <a:t>12/9/2021</a:t>
            </a:fld>
            <a:endParaRPr lang="en-US"/>
          </a:p>
        </p:txBody>
      </p:sp>
      <p:sp>
        <p:nvSpPr>
          <p:cNvPr id="19" name="Footer Placeholder 4">
            <a:extLst>
              <a:ext uri="{FF2B5EF4-FFF2-40B4-BE49-F238E27FC236}">
                <a16:creationId xmlns:a16="http://schemas.microsoft.com/office/drawing/2014/main" id="{70B9C6A1-9DAC-45BF-83B0-76305C773B37}"/>
              </a:ext>
            </a:extLst>
          </p:cNvPr>
          <p:cNvSpPr>
            <a:spLocks noGrp="1"/>
          </p:cNvSpPr>
          <p:nvPr>
            <p:ph type="ftr" sz="quarter" idx="11"/>
          </p:nvPr>
        </p:nvSpPr>
        <p:spPr>
          <a:xfrm>
            <a:off x="4038600" y="6356350"/>
            <a:ext cx="4114800" cy="365125"/>
          </a:xfrm>
        </p:spPr>
        <p:txBody>
          <a:bodyPr/>
          <a:lstStyle/>
          <a:p>
            <a:endParaRPr lang="en-US"/>
          </a:p>
        </p:txBody>
      </p:sp>
      <p:sp>
        <p:nvSpPr>
          <p:cNvPr id="20" name="Slide Number Placeholder 5">
            <a:extLst>
              <a:ext uri="{FF2B5EF4-FFF2-40B4-BE49-F238E27FC236}">
                <a16:creationId xmlns:a16="http://schemas.microsoft.com/office/drawing/2014/main" id="{A47E5857-0A32-4EA1-9627-238A8F29287C}"/>
              </a:ext>
            </a:extLst>
          </p:cNvPr>
          <p:cNvSpPr>
            <a:spLocks noGrp="1"/>
          </p:cNvSpPr>
          <p:nvPr>
            <p:ph type="sldNum" sz="quarter" idx="12"/>
          </p:nvPr>
        </p:nvSpPr>
        <p:spPr>
          <a:xfrm>
            <a:off x="8610600" y="6356350"/>
            <a:ext cx="2743200" cy="365125"/>
          </a:xfrm>
        </p:spPr>
        <p:txBody>
          <a:bodyPr/>
          <a:lstStyle/>
          <a:p>
            <a:fld id="{46E33790-2D94-4CA5-8D84-270A14559D59}" type="slidenum">
              <a:rPr lang="en-US" smtClean="0"/>
              <a:t>‹#›</a:t>
            </a:fld>
            <a:endParaRPr lang="en-US"/>
          </a:p>
        </p:txBody>
      </p:sp>
      <p:sp>
        <p:nvSpPr>
          <p:cNvPr id="21" name="Rectangle 20">
            <a:extLst>
              <a:ext uri="{FF2B5EF4-FFF2-40B4-BE49-F238E27FC236}">
                <a16:creationId xmlns:a16="http://schemas.microsoft.com/office/drawing/2014/main" id="{39AE178E-C3E9-4867-B0CD-CBBEB29BEDFE}"/>
              </a:ext>
            </a:extLst>
          </p:cNvPr>
          <p:cNvSpPr/>
          <p:nvPr userDrawn="1"/>
        </p:nvSpPr>
        <p:spPr bwMode="auto">
          <a:xfrm rot="16200000" flipH="1">
            <a:off x="5869621" y="-5869620"/>
            <a:ext cx="452764" cy="12192003"/>
          </a:xfrm>
          <a:prstGeom prst="rect">
            <a:avLst/>
          </a:prstGeom>
          <a:solidFill>
            <a:srgbClr val="005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endParaRPr>
          </a:p>
        </p:txBody>
      </p:sp>
      <p:sp>
        <p:nvSpPr>
          <p:cNvPr id="22" name="Rectangle 21">
            <a:extLst>
              <a:ext uri="{FF2B5EF4-FFF2-40B4-BE49-F238E27FC236}">
                <a16:creationId xmlns:a16="http://schemas.microsoft.com/office/drawing/2014/main" id="{759C2C4F-A7C2-47C0-9A5E-A5379D60D42B}"/>
              </a:ext>
            </a:extLst>
          </p:cNvPr>
          <p:cNvSpPr/>
          <p:nvPr userDrawn="1"/>
        </p:nvSpPr>
        <p:spPr bwMode="auto">
          <a:xfrm rot="16200000" flipH="1">
            <a:off x="5738254" y="-5253013"/>
            <a:ext cx="715489" cy="12192003"/>
          </a:xfrm>
          <a:prstGeom prst="rect">
            <a:avLst/>
          </a:prstGeom>
          <a:solidFill>
            <a:srgbClr val="04A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23" name="TextBox 22">
            <a:extLst>
              <a:ext uri="{FF2B5EF4-FFF2-40B4-BE49-F238E27FC236}">
                <a16:creationId xmlns:a16="http://schemas.microsoft.com/office/drawing/2014/main" id="{00EA86F6-0A4C-4EC8-8FC0-B9398EE2CF87}"/>
              </a:ext>
            </a:extLst>
          </p:cNvPr>
          <p:cNvSpPr txBox="1"/>
          <p:nvPr userDrawn="1"/>
        </p:nvSpPr>
        <p:spPr>
          <a:xfrm>
            <a:off x="500965" y="-165505"/>
            <a:ext cx="9386425" cy="783771"/>
          </a:xfrm>
          <a:prstGeom prst="rect">
            <a:avLst/>
          </a:prstGeom>
          <a:noFill/>
        </p:spPr>
        <p:txBody>
          <a:bodyPr wrap="square" rtlCol="0" anchor="ctr">
            <a:noAutofit/>
          </a:bodyPr>
          <a:lstStyle/>
          <a:p>
            <a:pPr algn="l">
              <a:buNone/>
            </a:pPr>
            <a:r>
              <a:rPr lang="en-US" sz="2300" b="0" dirty="0">
                <a:solidFill>
                  <a:schemeClr val="bg1"/>
                </a:solidFill>
                <a:latin typeface="Arial" panose="020B0604020202020204" pitchFamily="34" charset="0"/>
                <a:cs typeface="Arial" panose="020B0604020202020204" pitchFamily="34" charset="0"/>
              </a:rPr>
              <a:t>Microtransit Implementation Project</a:t>
            </a:r>
            <a:endParaRPr lang="en-US" sz="2300" dirty="0">
              <a:solidFill>
                <a:schemeClr val="bg1"/>
              </a:solidFill>
              <a:latin typeface="Arial" panose="020B0604020202020204" pitchFamily="34" charset="0"/>
              <a:cs typeface="Arial" panose="020B0604020202020204" pitchFamily="34" charset="0"/>
            </a:endParaRPr>
          </a:p>
        </p:txBody>
      </p:sp>
      <p:sp>
        <p:nvSpPr>
          <p:cNvPr id="25" name="Title 1">
            <a:extLst>
              <a:ext uri="{FF2B5EF4-FFF2-40B4-BE49-F238E27FC236}">
                <a16:creationId xmlns:a16="http://schemas.microsoft.com/office/drawing/2014/main" id="{89EA55E8-AB1E-477F-ACF1-07056A2C719B}"/>
              </a:ext>
            </a:extLst>
          </p:cNvPr>
          <p:cNvSpPr>
            <a:spLocks noGrp="1"/>
          </p:cNvSpPr>
          <p:nvPr>
            <p:ph type="title"/>
          </p:nvPr>
        </p:nvSpPr>
        <p:spPr>
          <a:xfrm>
            <a:off x="349134" y="559673"/>
            <a:ext cx="10515600" cy="56663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Oval 1">
            <a:extLst>
              <a:ext uri="{FF2B5EF4-FFF2-40B4-BE49-F238E27FC236}">
                <a16:creationId xmlns:a16="http://schemas.microsoft.com/office/drawing/2014/main" id="{B3B54316-A32A-429F-A7E8-1BE17ECD0368}"/>
              </a:ext>
            </a:extLst>
          </p:cNvPr>
          <p:cNvSpPr/>
          <p:nvPr userDrawn="1"/>
        </p:nvSpPr>
        <p:spPr>
          <a:xfrm>
            <a:off x="80320" y="748742"/>
            <a:ext cx="188492" cy="188492"/>
          </a:xfrm>
          <a:prstGeom prst="ellipse">
            <a:avLst/>
          </a:prstGeom>
          <a:solidFill>
            <a:schemeClr val="accent4">
              <a:lumMod val="60000"/>
              <a:lumOff val="40000"/>
            </a:schemeClr>
          </a:solidFill>
          <a:ln w="38100">
            <a:solidFill>
              <a:srgbClr val="005B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2659618-8A6A-4C74-B927-133311B31531}"/>
              </a:ext>
            </a:extLst>
          </p:cNvPr>
          <p:cNvCxnSpPr>
            <a:cxnSpLocks/>
          </p:cNvCxnSpPr>
          <p:nvPr userDrawn="1"/>
        </p:nvCxnSpPr>
        <p:spPr>
          <a:xfrm>
            <a:off x="-3" y="463425"/>
            <a:ext cx="12192000" cy="1200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2" descr="Tulsa Transit">
            <a:extLst>
              <a:ext uri="{FF2B5EF4-FFF2-40B4-BE49-F238E27FC236}">
                <a16:creationId xmlns:a16="http://schemas.microsoft.com/office/drawing/2014/main" id="{D7DD02D7-720B-4EF0-92D5-A3B768C3F7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5887" y="6364467"/>
            <a:ext cx="1235826" cy="34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86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5399CD03-B193-452F-9A68-6A10106E5D0B}"/>
              </a:ext>
            </a:extLst>
          </p:cNvPr>
          <p:cNvSpPr>
            <a:spLocks noGrp="1"/>
          </p:cNvSpPr>
          <p:nvPr>
            <p:ph type="dt" sz="half" idx="10"/>
          </p:nvPr>
        </p:nvSpPr>
        <p:spPr>
          <a:xfrm>
            <a:off x="838200" y="6356350"/>
            <a:ext cx="2743200" cy="365125"/>
          </a:xfrm>
        </p:spPr>
        <p:txBody>
          <a:bodyPr/>
          <a:lstStyle/>
          <a:p>
            <a:fld id="{2470E112-5B4F-4E4B-AF1A-D78069D7AA69}" type="datetimeFigureOut">
              <a:rPr lang="en-US" smtClean="0"/>
              <a:t>12/9/2021</a:t>
            </a:fld>
            <a:endParaRPr lang="en-US"/>
          </a:p>
        </p:txBody>
      </p:sp>
      <p:sp>
        <p:nvSpPr>
          <p:cNvPr id="19" name="Footer Placeholder 4">
            <a:extLst>
              <a:ext uri="{FF2B5EF4-FFF2-40B4-BE49-F238E27FC236}">
                <a16:creationId xmlns:a16="http://schemas.microsoft.com/office/drawing/2014/main" id="{70B9C6A1-9DAC-45BF-83B0-76305C773B37}"/>
              </a:ext>
            </a:extLst>
          </p:cNvPr>
          <p:cNvSpPr>
            <a:spLocks noGrp="1"/>
          </p:cNvSpPr>
          <p:nvPr>
            <p:ph type="ftr" sz="quarter" idx="11"/>
          </p:nvPr>
        </p:nvSpPr>
        <p:spPr>
          <a:xfrm>
            <a:off x="4038600" y="6356350"/>
            <a:ext cx="4114800" cy="365125"/>
          </a:xfrm>
        </p:spPr>
        <p:txBody>
          <a:bodyPr/>
          <a:lstStyle/>
          <a:p>
            <a:endParaRPr lang="en-US"/>
          </a:p>
        </p:txBody>
      </p:sp>
      <p:sp>
        <p:nvSpPr>
          <p:cNvPr id="20" name="Slide Number Placeholder 5">
            <a:extLst>
              <a:ext uri="{FF2B5EF4-FFF2-40B4-BE49-F238E27FC236}">
                <a16:creationId xmlns:a16="http://schemas.microsoft.com/office/drawing/2014/main" id="{A47E5857-0A32-4EA1-9627-238A8F29287C}"/>
              </a:ext>
            </a:extLst>
          </p:cNvPr>
          <p:cNvSpPr>
            <a:spLocks noGrp="1"/>
          </p:cNvSpPr>
          <p:nvPr>
            <p:ph type="sldNum" sz="quarter" idx="12"/>
          </p:nvPr>
        </p:nvSpPr>
        <p:spPr>
          <a:xfrm>
            <a:off x="8610600" y="6356350"/>
            <a:ext cx="2743200" cy="365125"/>
          </a:xfrm>
        </p:spPr>
        <p:txBody>
          <a:bodyPr/>
          <a:lstStyle/>
          <a:p>
            <a:fld id="{46E33790-2D94-4CA5-8D84-270A14559D59}" type="slidenum">
              <a:rPr lang="en-US" smtClean="0"/>
              <a:t>‹#›</a:t>
            </a:fld>
            <a:endParaRPr lang="en-US"/>
          </a:p>
        </p:txBody>
      </p:sp>
      <p:sp>
        <p:nvSpPr>
          <p:cNvPr id="21" name="Rectangle 20">
            <a:extLst>
              <a:ext uri="{FF2B5EF4-FFF2-40B4-BE49-F238E27FC236}">
                <a16:creationId xmlns:a16="http://schemas.microsoft.com/office/drawing/2014/main" id="{39AE178E-C3E9-4867-B0CD-CBBEB29BEDFE}"/>
              </a:ext>
            </a:extLst>
          </p:cNvPr>
          <p:cNvSpPr/>
          <p:nvPr userDrawn="1"/>
        </p:nvSpPr>
        <p:spPr bwMode="auto">
          <a:xfrm rot="16200000" flipH="1">
            <a:off x="4055108" y="-4055106"/>
            <a:ext cx="4081793" cy="12192003"/>
          </a:xfrm>
          <a:prstGeom prst="rect">
            <a:avLst/>
          </a:prstGeom>
          <a:solidFill>
            <a:srgbClr val="005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endParaRPr>
          </a:p>
        </p:txBody>
      </p:sp>
      <p:sp>
        <p:nvSpPr>
          <p:cNvPr id="22" name="Rectangle 21">
            <a:extLst>
              <a:ext uri="{FF2B5EF4-FFF2-40B4-BE49-F238E27FC236}">
                <a16:creationId xmlns:a16="http://schemas.microsoft.com/office/drawing/2014/main" id="{759C2C4F-A7C2-47C0-9A5E-A5379D60D42B}"/>
              </a:ext>
            </a:extLst>
          </p:cNvPr>
          <p:cNvSpPr/>
          <p:nvPr userDrawn="1"/>
        </p:nvSpPr>
        <p:spPr bwMode="auto">
          <a:xfrm rot="16200000" flipH="1">
            <a:off x="5010973" y="-882701"/>
            <a:ext cx="2170054" cy="12192003"/>
          </a:xfrm>
          <a:prstGeom prst="rect">
            <a:avLst/>
          </a:prstGeom>
          <a:solidFill>
            <a:srgbClr val="04A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cxnSp>
        <p:nvCxnSpPr>
          <p:cNvPr id="12" name="Straight Connector 11">
            <a:extLst>
              <a:ext uri="{FF2B5EF4-FFF2-40B4-BE49-F238E27FC236}">
                <a16:creationId xmlns:a16="http://schemas.microsoft.com/office/drawing/2014/main" id="{02659618-8A6A-4C74-B927-133311B31531}"/>
              </a:ext>
            </a:extLst>
          </p:cNvPr>
          <p:cNvCxnSpPr>
            <a:cxnSpLocks/>
          </p:cNvCxnSpPr>
          <p:nvPr userDrawn="1"/>
        </p:nvCxnSpPr>
        <p:spPr>
          <a:xfrm>
            <a:off x="0" y="4091122"/>
            <a:ext cx="12192000" cy="1200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2" descr="Tulsa Transit">
            <a:extLst>
              <a:ext uri="{FF2B5EF4-FFF2-40B4-BE49-F238E27FC236}">
                <a16:creationId xmlns:a16="http://schemas.microsoft.com/office/drawing/2014/main" id="{D7DD02D7-720B-4EF0-92D5-A3B768C3F7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5887" y="6411945"/>
            <a:ext cx="1235826" cy="34889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9726BA24-CA22-4036-ABF1-73F5933D2F75}"/>
              </a:ext>
            </a:extLst>
          </p:cNvPr>
          <p:cNvSpPr>
            <a:spLocks noGrp="1"/>
          </p:cNvSpPr>
          <p:nvPr>
            <p:ph type="title"/>
          </p:nvPr>
        </p:nvSpPr>
        <p:spPr>
          <a:xfrm>
            <a:off x="302815" y="3322672"/>
            <a:ext cx="10515600" cy="56663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0240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0571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9BD053-F1F9-4BB5-A130-070B6944EB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20EBCD-B38F-4450-9A60-1C6FDF56D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1BA5AB-E6BE-4E00-B1EE-5ED6FD9268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0E112-5B4F-4E4B-AF1A-D78069D7AA69}" type="datetimeFigureOut">
              <a:rPr lang="en-US" smtClean="0"/>
              <a:t>12/9/2021</a:t>
            </a:fld>
            <a:endParaRPr lang="en-US"/>
          </a:p>
        </p:txBody>
      </p:sp>
      <p:sp>
        <p:nvSpPr>
          <p:cNvPr id="5" name="Footer Placeholder 4">
            <a:extLst>
              <a:ext uri="{FF2B5EF4-FFF2-40B4-BE49-F238E27FC236}">
                <a16:creationId xmlns:a16="http://schemas.microsoft.com/office/drawing/2014/main" id="{60DBA625-AB3F-49CE-806C-EEDAFD24C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CC81BA-F395-4DBB-B353-8D0FACB7E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33790-2D94-4CA5-8D84-270A14559D59}" type="slidenum">
              <a:rPr lang="en-US" smtClean="0"/>
              <a:t>‹#›</a:t>
            </a:fld>
            <a:endParaRPr lang="en-US"/>
          </a:p>
        </p:txBody>
      </p:sp>
    </p:spTree>
    <p:extLst>
      <p:ext uri="{BB962C8B-B14F-4D97-AF65-F5344CB8AC3E}">
        <p14:creationId xmlns:p14="http://schemas.microsoft.com/office/powerpoint/2010/main" val="363366940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svg"/><Relationship Id="rId10" Type="http://schemas.openxmlformats.org/officeDocument/2006/relationships/image" Target="../media/image6.jp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fif"/><Relationship Id="rId4" Type="http://schemas.openxmlformats.org/officeDocument/2006/relationships/image" Target="../media/image25.jf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info@tulsatransit.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020C0DB-5607-468D-9317-36BECB5CA2FE}"/>
              </a:ext>
            </a:extLst>
          </p:cNvPr>
          <p:cNvSpPr/>
          <p:nvPr/>
        </p:nvSpPr>
        <p:spPr>
          <a:xfrm>
            <a:off x="0" y="1901998"/>
            <a:ext cx="12192000" cy="1006224"/>
          </a:xfrm>
          <a:prstGeom prst="rect">
            <a:avLst/>
          </a:prstGeom>
          <a:solidFill>
            <a:srgbClr val="04A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819815-8AEA-40BE-BB0E-CA63D1E60766}"/>
              </a:ext>
            </a:extLst>
          </p:cNvPr>
          <p:cNvSpPr/>
          <p:nvPr/>
        </p:nvSpPr>
        <p:spPr bwMode="auto">
          <a:xfrm>
            <a:off x="0" y="446"/>
            <a:ext cx="12192000" cy="1859726"/>
          </a:xfrm>
          <a:prstGeom prst="rect">
            <a:avLst/>
          </a:prstGeom>
          <a:solidFill>
            <a:srgbClr val="005B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 name="Text Placeholder 7">
            <a:extLst>
              <a:ext uri="{FF2B5EF4-FFF2-40B4-BE49-F238E27FC236}">
                <a16:creationId xmlns:a16="http://schemas.microsoft.com/office/drawing/2014/main" id="{ACCC16DD-22A5-4AB1-8FE5-3A1CEBA1A1A1}"/>
              </a:ext>
            </a:extLst>
          </p:cNvPr>
          <p:cNvSpPr txBox="1">
            <a:spLocks/>
          </p:cNvSpPr>
          <p:nvPr/>
        </p:nvSpPr>
        <p:spPr>
          <a:xfrm>
            <a:off x="475631" y="680521"/>
            <a:ext cx="5352680" cy="763423"/>
          </a:xfrm>
          <a:prstGeom prst="rect">
            <a:avLst/>
          </a:prstGeom>
        </p:spPr>
        <p:txBody>
          <a:bodyPr anchor="t"/>
          <a:lstStyle>
            <a:lvl1pPr marL="0" indent="0" algn="l" defTabSz="3422508" rtl="0" eaLnBrk="0" fontAlgn="base" hangingPunct="0">
              <a:lnSpc>
                <a:spcPct val="90000"/>
              </a:lnSpc>
              <a:spcBef>
                <a:spcPct val="40000"/>
              </a:spcBef>
              <a:spcAft>
                <a:spcPct val="0"/>
              </a:spcAft>
              <a:buClr>
                <a:srgbClr val="005DAA"/>
              </a:buClr>
              <a:buFont typeface="Arial" pitchFamily="34" charset="0"/>
              <a:buNone/>
              <a:defRPr sz="7200" baseline="0">
                <a:solidFill>
                  <a:schemeClr val="bg1"/>
                </a:solidFill>
                <a:latin typeface="Interstate-BoldCondensed" panose="02000806030000020004" pitchFamily="2" charset="0"/>
                <a:ea typeface="+mn-ea"/>
                <a:cs typeface="Interstate-BoldCondensed" panose="02000806030000020004" pitchFamily="2" charset="0"/>
              </a:defRPr>
            </a:lvl1pPr>
            <a:lvl2pPr marL="1867455" indent="-603974" algn="l" defTabSz="3422508" rtl="0" eaLnBrk="0" fontAlgn="base" hangingPunct="0">
              <a:lnSpc>
                <a:spcPct val="105000"/>
              </a:lnSpc>
              <a:spcBef>
                <a:spcPct val="30000"/>
              </a:spcBef>
              <a:spcAft>
                <a:spcPct val="0"/>
              </a:spcAft>
              <a:buClr>
                <a:srgbClr val="005DAA"/>
              </a:buClr>
              <a:buFont typeface="Arial" pitchFamily="34" charset="0"/>
              <a:buChar char="•"/>
              <a:defRPr sz="5200">
                <a:solidFill>
                  <a:schemeClr val="accent5">
                    <a:lumMod val="75000"/>
                  </a:schemeClr>
                </a:solidFill>
                <a:latin typeface="Interstate-Regular" pitchFamily="2" charset="0"/>
              </a:defRPr>
            </a:lvl2pPr>
            <a:lvl3pPr marL="3110106" indent="-610914" algn="l" defTabSz="3422508" rtl="0" eaLnBrk="0" fontAlgn="base" hangingPunct="0">
              <a:lnSpc>
                <a:spcPct val="105000"/>
              </a:lnSpc>
              <a:spcBef>
                <a:spcPct val="30000"/>
              </a:spcBef>
              <a:spcAft>
                <a:spcPct val="0"/>
              </a:spcAft>
              <a:buClr>
                <a:srgbClr val="005DAA"/>
              </a:buClr>
              <a:buFont typeface="Arial" pitchFamily="34" charset="0"/>
              <a:buChar char="•"/>
              <a:defRPr sz="5200">
                <a:solidFill>
                  <a:schemeClr val="accent5">
                    <a:lumMod val="75000"/>
                  </a:schemeClr>
                </a:solidFill>
                <a:latin typeface="Interstate-Regular" pitchFamily="2" charset="0"/>
              </a:defRPr>
            </a:lvl3pPr>
            <a:lvl4pPr marL="4373587" indent="-603974" algn="l" defTabSz="3422508" rtl="0" eaLnBrk="0" fontAlgn="base" hangingPunct="0">
              <a:lnSpc>
                <a:spcPct val="105000"/>
              </a:lnSpc>
              <a:spcBef>
                <a:spcPct val="30000"/>
              </a:spcBef>
              <a:spcAft>
                <a:spcPct val="0"/>
              </a:spcAft>
              <a:buClr>
                <a:srgbClr val="005DAA"/>
              </a:buClr>
              <a:buFont typeface="Arial" pitchFamily="34" charset="0"/>
              <a:buChar char="•"/>
              <a:defRPr sz="5200">
                <a:solidFill>
                  <a:schemeClr val="accent5">
                    <a:lumMod val="75000"/>
                  </a:schemeClr>
                </a:solidFill>
                <a:latin typeface="Interstate-Regular" pitchFamily="2" charset="0"/>
              </a:defRPr>
            </a:lvl4pPr>
            <a:lvl5pPr marL="7490637" indent="-638682" algn="l" defTabSz="3422508" rtl="0" eaLnBrk="0" fontAlgn="base" hangingPunct="0">
              <a:lnSpc>
                <a:spcPct val="105000"/>
              </a:lnSpc>
              <a:spcBef>
                <a:spcPct val="30000"/>
              </a:spcBef>
              <a:spcAft>
                <a:spcPct val="0"/>
              </a:spcAft>
              <a:buClr>
                <a:schemeClr val="bg2"/>
              </a:buClr>
              <a:buFont typeface="Univers 55" pitchFamily="34" charset="0"/>
              <a:buChar char="-"/>
              <a:defRPr sz="5200">
                <a:solidFill>
                  <a:schemeClr val="bg1"/>
                </a:solidFill>
                <a:latin typeface="+mn-lt"/>
              </a:defRPr>
            </a:lvl5pPr>
            <a:lvl6pPr marL="9987971"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6pPr>
            <a:lvl7pPr marL="12484964"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7pPr>
            <a:lvl8pPr marL="14981957"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8pPr>
            <a:lvl9pPr marL="17478954"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9pPr>
          </a:lstStyle>
          <a:p>
            <a:endParaRPr lang="en-US" sz="3599" kern="0">
              <a:latin typeface="Calibri Light" panose="020F0302020204030204" pitchFamily="34" charset="0"/>
            </a:endParaRPr>
          </a:p>
        </p:txBody>
      </p:sp>
      <p:sp>
        <p:nvSpPr>
          <p:cNvPr id="16" name="Text Placeholder 5">
            <a:extLst>
              <a:ext uri="{FF2B5EF4-FFF2-40B4-BE49-F238E27FC236}">
                <a16:creationId xmlns:a16="http://schemas.microsoft.com/office/drawing/2014/main" id="{6C6D9E8F-3143-4662-8798-0D216016952A}"/>
              </a:ext>
            </a:extLst>
          </p:cNvPr>
          <p:cNvSpPr txBox="1">
            <a:spLocks/>
          </p:cNvSpPr>
          <p:nvPr/>
        </p:nvSpPr>
        <p:spPr>
          <a:xfrm>
            <a:off x="359640" y="2736798"/>
            <a:ext cx="6665472" cy="3218252"/>
          </a:xfrm>
          <a:prstGeom prst="rect">
            <a:avLst/>
          </a:prstGeom>
        </p:spPr>
        <p:txBody>
          <a:bodyPr anchor="b"/>
          <a:lstStyle>
            <a:lvl1pPr marL="0" indent="0" algn="l" defTabSz="3422508" rtl="0" eaLnBrk="0" fontAlgn="base" hangingPunct="0">
              <a:lnSpc>
                <a:spcPct val="90000"/>
              </a:lnSpc>
              <a:spcBef>
                <a:spcPct val="40000"/>
              </a:spcBef>
              <a:spcAft>
                <a:spcPct val="0"/>
              </a:spcAft>
              <a:buClr>
                <a:srgbClr val="005DAA"/>
              </a:buClr>
              <a:buFont typeface="Arial" pitchFamily="34" charset="0"/>
              <a:buNone/>
              <a:defRPr sz="17000" spc="-300">
                <a:solidFill>
                  <a:schemeClr val="bg1"/>
                </a:solidFill>
                <a:latin typeface="Interstate-BoldCondensed" panose="02000806030000020004" pitchFamily="2" charset="0"/>
                <a:ea typeface="+mn-ea"/>
                <a:cs typeface="Interstate-BoldCondensed" panose="02000806030000020004" pitchFamily="2" charset="0"/>
              </a:defRPr>
            </a:lvl1pPr>
            <a:lvl2pPr marL="1867455" indent="-603974" algn="l" defTabSz="3422508" rtl="0" eaLnBrk="0" fontAlgn="base" hangingPunct="0">
              <a:lnSpc>
                <a:spcPct val="105000"/>
              </a:lnSpc>
              <a:spcBef>
                <a:spcPct val="30000"/>
              </a:spcBef>
              <a:spcAft>
                <a:spcPct val="0"/>
              </a:spcAft>
              <a:buClr>
                <a:srgbClr val="005DAA"/>
              </a:buClr>
              <a:buFont typeface="Arial" pitchFamily="34" charset="0"/>
              <a:buChar char="•"/>
              <a:defRPr sz="5200">
                <a:solidFill>
                  <a:schemeClr val="accent5">
                    <a:lumMod val="75000"/>
                  </a:schemeClr>
                </a:solidFill>
                <a:latin typeface="Interstate-Regular" pitchFamily="2" charset="0"/>
              </a:defRPr>
            </a:lvl2pPr>
            <a:lvl3pPr marL="3110106" indent="-610914" algn="l" defTabSz="3422508" rtl="0" eaLnBrk="0" fontAlgn="base" hangingPunct="0">
              <a:lnSpc>
                <a:spcPct val="105000"/>
              </a:lnSpc>
              <a:spcBef>
                <a:spcPct val="30000"/>
              </a:spcBef>
              <a:spcAft>
                <a:spcPct val="0"/>
              </a:spcAft>
              <a:buClr>
                <a:srgbClr val="005DAA"/>
              </a:buClr>
              <a:buFont typeface="Arial" pitchFamily="34" charset="0"/>
              <a:buChar char="•"/>
              <a:defRPr sz="5200">
                <a:solidFill>
                  <a:schemeClr val="accent5">
                    <a:lumMod val="75000"/>
                  </a:schemeClr>
                </a:solidFill>
                <a:latin typeface="Interstate-Regular" pitchFamily="2" charset="0"/>
              </a:defRPr>
            </a:lvl3pPr>
            <a:lvl4pPr marL="4373587" indent="-603974" algn="l" defTabSz="3422508" rtl="0" eaLnBrk="0" fontAlgn="base" hangingPunct="0">
              <a:lnSpc>
                <a:spcPct val="105000"/>
              </a:lnSpc>
              <a:spcBef>
                <a:spcPct val="30000"/>
              </a:spcBef>
              <a:spcAft>
                <a:spcPct val="0"/>
              </a:spcAft>
              <a:buClr>
                <a:srgbClr val="005DAA"/>
              </a:buClr>
              <a:buFont typeface="Arial" pitchFamily="34" charset="0"/>
              <a:buChar char="•"/>
              <a:defRPr sz="5200">
                <a:solidFill>
                  <a:schemeClr val="accent5">
                    <a:lumMod val="75000"/>
                  </a:schemeClr>
                </a:solidFill>
                <a:latin typeface="Interstate-Regular" pitchFamily="2" charset="0"/>
              </a:defRPr>
            </a:lvl4pPr>
            <a:lvl5pPr marL="7490637" indent="-638682" algn="l" defTabSz="3422508" rtl="0" eaLnBrk="0" fontAlgn="base" hangingPunct="0">
              <a:lnSpc>
                <a:spcPct val="105000"/>
              </a:lnSpc>
              <a:spcBef>
                <a:spcPct val="30000"/>
              </a:spcBef>
              <a:spcAft>
                <a:spcPct val="0"/>
              </a:spcAft>
              <a:buClr>
                <a:schemeClr val="bg2"/>
              </a:buClr>
              <a:buFont typeface="Univers 55" pitchFamily="34" charset="0"/>
              <a:buChar char="-"/>
              <a:defRPr sz="5200">
                <a:solidFill>
                  <a:schemeClr val="bg1"/>
                </a:solidFill>
                <a:latin typeface="+mn-lt"/>
              </a:defRPr>
            </a:lvl5pPr>
            <a:lvl6pPr marL="9987971"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6pPr>
            <a:lvl7pPr marL="12484964"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7pPr>
            <a:lvl8pPr marL="14981957"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8pPr>
            <a:lvl9pPr marL="17478954" indent="-641590" algn="l" defTabSz="3424698" rtl="0" fontAlgn="base">
              <a:lnSpc>
                <a:spcPct val="105000"/>
              </a:lnSpc>
              <a:spcBef>
                <a:spcPct val="30000"/>
              </a:spcBef>
              <a:spcAft>
                <a:spcPct val="0"/>
              </a:spcAft>
              <a:buClr>
                <a:schemeClr val="bg2"/>
              </a:buClr>
              <a:buFont typeface="Univers 55" pitchFamily="34" charset="0"/>
              <a:buChar char="-"/>
              <a:defRPr sz="5200">
                <a:solidFill>
                  <a:schemeClr val="bg1"/>
                </a:solidFill>
                <a:latin typeface="+mn-lt"/>
              </a:defRPr>
            </a:lvl9pPr>
          </a:lstStyle>
          <a:p>
            <a:pPr>
              <a:lnSpc>
                <a:spcPct val="100000"/>
              </a:lnSpc>
              <a:spcBef>
                <a:spcPts val="0"/>
              </a:spcBef>
            </a:pPr>
            <a:r>
              <a:rPr lang="en-US" sz="6600" kern="0" dirty="0">
                <a:solidFill>
                  <a:srgbClr val="005B8A"/>
                </a:solidFill>
                <a:latin typeface="Interstate-Regular" panose="02000603020000020004" pitchFamily="2" charset="0"/>
              </a:rPr>
              <a:t>MTTA</a:t>
            </a:r>
            <a:r>
              <a:rPr lang="en-US" sz="4800" kern="0" dirty="0">
                <a:solidFill>
                  <a:srgbClr val="005B8A"/>
                </a:solidFill>
                <a:latin typeface="Interstate-Light" panose="02000606030000020004" pitchFamily="2" charset="0"/>
              </a:rPr>
              <a:t> </a:t>
            </a:r>
          </a:p>
          <a:p>
            <a:pPr>
              <a:lnSpc>
                <a:spcPct val="100000"/>
              </a:lnSpc>
              <a:spcBef>
                <a:spcPts val="0"/>
              </a:spcBef>
            </a:pPr>
            <a:r>
              <a:rPr lang="en-US" sz="4800" b="1" kern="0" dirty="0">
                <a:solidFill>
                  <a:srgbClr val="005B8A"/>
                </a:solidFill>
                <a:latin typeface="Interstate-Light" panose="02000606030000020004" pitchFamily="2" charset="0"/>
              </a:rPr>
              <a:t>Microtransit Pilot Public Meeting</a:t>
            </a:r>
          </a:p>
        </p:txBody>
      </p:sp>
      <p:sp>
        <p:nvSpPr>
          <p:cNvPr id="2" name="TextBox 1">
            <a:extLst>
              <a:ext uri="{FF2B5EF4-FFF2-40B4-BE49-F238E27FC236}">
                <a16:creationId xmlns:a16="http://schemas.microsoft.com/office/drawing/2014/main" id="{FE8F909E-9B5D-4AA2-B464-3D77ABCA5E90}"/>
              </a:ext>
            </a:extLst>
          </p:cNvPr>
          <p:cNvSpPr txBox="1"/>
          <p:nvPr/>
        </p:nvSpPr>
        <p:spPr>
          <a:xfrm>
            <a:off x="388849" y="545384"/>
            <a:ext cx="3989491" cy="430887"/>
          </a:xfrm>
          <a:prstGeom prst="rect">
            <a:avLst/>
          </a:prstGeom>
          <a:noFill/>
        </p:spPr>
        <p:txBody>
          <a:bodyPr wrap="square" rtlCol="0">
            <a:spAutoFit/>
          </a:bodyPr>
          <a:lstStyle/>
          <a:p>
            <a:r>
              <a:rPr lang="en-US" sz="2200" dirty="0">
                <a:solidFill>
                  <a:schemeClr val="bg1"/>
                </a:solidFill>
                <a:latin typeface="Interstate-Light" panose="02000606030000020004" pitchFamily="2" charset="0"/>
              </a:rPr>
              <a:t>12.09.2021</a:t>
            </a:r>
          </a:p>
        </p:txBody>
      </p:sp>
      <p:cxnSp>
        <p:nvCxnSpPr>
          <p:cNvPr id="17" name="Straight Connector 16">
            <a:extLst>
              <a:ext uri="{FF2B5EF4-FFF2-40B4-BE49-F238E27FC236}">
                <a16:creationId xmlns:a16="http://schemas.microsoft.com/office/drawing/2014/main" id="{C742DAD1-734A-473B-8A1B-4D96C55763E1}"/>
              </a:ext>
            </a:extLst>
          </p:cNvPr>
          <p:cNvCxnSpPr>
            <a:cxnSpLocks/>
          </p:cNvCxnSpPr>
          <p:nvPr/>
        </p:nvCxnSpPr>
        <p:spPr>
          <a:xfrm>
            <a:off x="0" y="1871606"/>
            <a:ext cx="12192000" cy="1200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Tulsa Transit">
            <a:extLst>
              <a:ext uri="{FF2B5EF4-FFF2-40B4-BE49-F238E27FC236}">
                <a16:creationId xmlns:a16="http://schemas.microsoft.com/office/drawing/2014/main" id="{98FBE5F7-9DED-4C37-B2B4-C0A65D027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950" y="5872765"/>
            <a:ext cx="2800350" cy="790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8">
            <a:extLst>
              <a:ext uri="{FF2B5EF4-FFF2-40B4-BE49-F238E27FC236}">
                <a16:creationId xmlns:a16="http://schemas.microsoft.com/office/drawing/2014/main" id="{CFD76F7B-1527-4900-9108-613FAB195C3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0237" y="5955050"/>
            <a:ext cx="1017588" cy="2841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C6848AA-F27E-47DC-9DAA-C506CBEDB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8774" y="6488415"/>
            <a:ext cx="1880514" cy="184560"/>
          </a:xfrm>
          <a:prstGeom prst="rect">
            <a:avLst/>
          </a:prstGeom>
        </p:spPr>
      </p:pic>
      <p:pic>
        <p:nvPicPr>
          <p:cNvPr id="6" name="Picture 5">
            <a:extLst>
              <a:ext uri="{FF2B5EF4-FFF2-40B4-BE49-F238E27FC236}">
                <a16:creationId xmlns:a16="http://schemas.microsoft.com/office/drawing/2014/main" id="{CE478482-8F36-4110-B503-25BEFE71DF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0237" y="4907255"/>
            <a:ext cx="886695" cy="886695"/>
          </a:xfrm>
          <a:prstGeom prst="rect">
            <a:avLst/>
          </a:prstGeom>
        </p:spPr>
      </p:pic>
    </p:spTree>
    <p:extLst>
      <p:ext uri="{BB962C8B-B14F-4D97-AF65-F5344CB8AC3E}">
        <p14:creationId xmlns:p14="http://schemas.microsoft.com/office/powerpoint/2010/main" val="345096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endParaRPr lang="en-US" dirty="0"/>
          </a:p>
          <a:p>
            <a:pPr>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Customer experience: requesting a ride</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pic>
        <p:nvPicPr>
          <p:cNvPr id="11" name="Picture 10" descr="Graphical user interface, application&#10;&#10;Description automatically generated">
            <a:extLst>
              <a:ext uri="{FF2B5EF4-FFF2-40B4-BE49-F238E27FC236}">
                <a16:creationId xmlns:a16="http://schemas.microsoft.com/office/drawing/2014/main" id="{6BA485E2-B89B-443C-B8A4-7ECF78F3EF1F}"/>
              </a:ext>
            </a:extLst>
          </p:cNvPr>
          <p:cNvPicPr>
            <a:picLocks noChangeAspect="1"/>
          </p:cNvPicPr>
          <p:nvPr/>
        </p:nvPicPr>
        <p:blipFill rotWithShape="1">
          <a:blip r:embed="rId3">
            <a:extLst>
              <a:ext uri="{28A0092B-C50C-407E-A947-70E740481C1C}">
                <a14:useLocalDpi xmlns:a14="http://schemas.microsoft.com/office/drawing/2010/main" val="0"/>
              </a:ext>
            </a:extLst>
          </a:blip>
          <a:srcRect l="48028" r="3160"/>
          <a:stretch/>
        </p:blipFill>
        <p:spPr>
          <a:xfrm>
            <a:off x="3808391" y="2112798"/>
            <a:ext cx="2153797" cy="4384348"/>
          </a:xfrm>
          <a:prstGeom prst="rect">
            <a:avLst/>
          </a:prstGeom>
        </p:spPr>
      </p:pic>
      <p:sp>
        <p:nvSpPr>
          <p:cNvPr id="10" name="TextBox 9">
            <a:extLst>
              <a:ext uri="{FF2B5EF4-FFF2-40B4-BE49-F238E27FC236}">
                <a16:creationId xmlns:a16="http://schemas.microsoft.com/office/drawing/2014/main" id="{AF526824-BDFE-419D-8768-A92E4C561102}"/>
              </a:ext>
            </a:extLst>
          </p:cNvPr>
          <p:cNvSpPr txBox="1"/>
          <p:nvPr/>
        </p:nvSpPr>
        <p:spPr>
          <a:xfrm>
            <a:off x="212982" y="6536175"/>
            <a:ext cx="5474139" cy="276999"/>
          </a:xfrm>
          <a:prstGeom prst="rect">
            <a:avLst/>
          </a:prstGeom>
          <a:noFill/>
        </p:spPr>
        <p:txBody>
          <a:bodyPr wrap="square" rtlCol="0">
            <a:spAutoFit/>
          </a:bodyPr>
          <a:lstStyle/>
          <a:p>
            <a:r>
              <a:rPr lang="en-US" sz="1200" i="1" dirty="0">
                <a:solidFill>
                  <a:schemeClr val="tx1">
                    <a:lumMod val="50000"/>
                    <a:lumOff val="50000"/>
                  </a:schemeClr>
                </a:solidFill>
              </a:rPr>
              <a:t>Graphic credits: Yeoul Kwon, </a:t>
            </a:r>
            <a:r>
              <a:rPr lang="en-US" sz="1200" i="1" dirty="0" err="1">
                <a:solidFill>
                  <a:schemeClr val="tx1">
                    <a:lumMod val="50000"/>
                    <a:lumOff val="50000"/>
                  </a:schemeClr>
                </a:solidFill>
              </a:rPr>
              <a:t>stephanie</a:t>
            </a:r>
            <a:r>
              <a:rPr lang="en-US" sz="1200" i="1" dirty="0">
                <a:solidFill>
                  <a:schemeClr val="tx1">
                    <a:lumMod val="50000"/>
                    <a:lumOff val="50000"/>
                  </a:schemeClr>
                </a:solidFill>
              </a:rPr>
              <a:t> </a:t>
            </a:r>
            <a:r>
              <a:rPr lang="en-US" sz="1200" i="1" dirty="0" err="1">
                <a:solidFill>
                  <a:schemeClr val="tx1">
                    <a:lumMod val="50000"/>
                    <a:lumOff val="50000"/>
                  </a:schemeClr>
                </a:solidFill>
              </a:rPr>
              <a:t>wauters</a:t>
            </a:r>
            <a:r>
              <a:rPr lang="en-US" sz="1200" i="1" dirty="0">
                <a:solidFill>
                  <a:schemeClr val="tx1">
                    <a:lumMod val="50000"/>
                    <a:lumOff val="50000"/>
                  </a:schemeClr>
                </a:solidFill>
              </a:rPr>
              <a:t>, </a:t>
            </a:r>
            <a:r>
              <a:rPr lang="en-US" sz="1200" i="1" dirty="0" err="1">
                <a:solidFill>
                  <a:schemeClr val="tx1">
                    <a:lumMod val="50000"/>
                    <a:lumOff val="50000"/>
                  </a:schemeClr>
                </a:solidFill>
              </a:rPr>
              <a:t>Mr</a:t>
            </a:r>
            <a:r>
              <a:rPr lang="en-US" sz="1200" i="1" dirty="0">
                <a:solidFill>
                  <a:schemeClr val="tx1">
                    <a:lumMod val="50000"/>
                    <a:lumOff val="50000"/>
                  </a:schemeClr>
                </a:solidFill>
              </a:rPr>
              <a:t> </a:t>
            </a:r>
            <a:r>
              <a:rPr lang="en-US" sz="1200" i="1" dirty="0" err="1">
                <a:solidFill>
                  <a:schemeClr val="tx1">
                    <a:lumMod val="50000"/>
                    <a:lumOff val="50000"/>
                  </a:schemeClr>
                </a:solidFill>
              </a:rPr>
              <a:t>bOZO</a:t>
            </a:r>
            <a:r>
              <a:rPr lang="en-US" sz="1200" i="1" dirty="0">
                <a:solidFill>
                  <a:schemeClr val="tx1">
                    <a:lumMod val="50000"/>
                    <a:lumOff val="50000"/>
                  </a:schemeClr>
                </a:solidFill>
              </a:rPr>
              <a:t> and icon 54, Noun Project </a:t>
            </a:r>
          </a:p>
        </p:txBody>
      </p:sp>
      <p:pic>
        <p:nvPicPr>
          <p:cNvPr id="3" name="Graphic 2" descr="Receiver with solid fill">
            <a:extLst>
              <a:ext uri="{FF2B5EF4-FFF2-40B4-BE49-F238E27FC236}">
                <a16:creationId xmlns:a16="http://schemas.microsoft.com/office/drawing/2014/main" id="{C8679439-40AB-43DB-AC59-5BF0DFA80C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748" y="2724366"/>
            <a:ext cx="914400" cy="914400"/>
          </a:xfrm>
          <a:prstGeom prst="rect">
            <a:avLst/>
          </a:prstGeom>
        </p:spPr>
      </p:pic>
      <p:pic>
        <p:nvPicPr>
          <p:cNvPr id="12" name="Graphic 11" descr="Call center with solid fill">
            <a:extLst>
              <a:ext uri="{FF2B5EF4-FFF2-40B4-BE49-F238E27FC236}">
                <a16:creationId xmlns:a16="http://schemas.microsoft.com/office/drawing/2014/main" id="{92914377-020E-4916-AC1B-FD37410694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80984" y="2724366"/>
            <a:ext cx="914400" cy="914400"/>
          </a:xfrm>
          <a:prstGeom prst="rect">
            <a:avLst/>
          </a:prstGeom>
        </p:spPr>
      </p:pic>
      <p:cxnSp>
        <p:nvCxnSpPr>
          <p:cNvPr id="14" name="Straight Arrow Connector 13">
            <a:extLst>
              <a:ext uri="{FF2B5EF4-FFF2-40B4-BE49-F238E27FC236}">
                <a16:creationId xmlns:a16="http://schemas.microsoft.com/office/drawing/2014/main" id="{5C1ECF0F-DDAE-4B3C-90A4-8C8A047CDD04}"/>
              </a:ext>
            </a:extLst>
          </p:cNvPr>
          <p:cNvCxnSpPr>
            <a:cxnSpLocks/>
            <a:endCxn id="12" idx="1"/>
          </p:cNvCxnSpPr>
          <p:nvPr/>
        </p:nvCxnSpPr>
        <p:spPr>
          <a:xfrm>
            <a:off x="1338148" y="3181566"/>
            <a:ext cx="342836" cy="0"/>
          </a:xfrm>
          <a:prstGeom prst="straightConnector1">
            <a:avLst/>
          </a:prstGeom>
          <a:ln w="19050">
            <a:prstDash val="sysDash"/>
            <a:tailEnd type="triangle"/>
          </a:ln>
        </p:spPr>
        <p:style>
          <a:lnRef idx="1">
            <a:schemeClr val="dk1"/>
          </a:lnRef>
          <a:fillRef idx="0">
            <a:schemeClr val="dk1"/>
          </a:fillRef>
          <a:effectRef idx="0">
            <a:schemeClr val="dk1"/>
          </a:effectRef>
          <a:fontRef idx="minor">
            <a:schemeClr val="tx1"/>
          </a:fontRef>
        </p:style>
      </p:cxnSp>
      <p:pic>
        <p:nvPicPr>
          <p:cNvPr id="15" name="Picture 14" descr="Shape&#10;&#10;Description automatically generated with low confidence">
            <a:extLst>
              <a:ext uri="{FF2B5EF4-FFF2-40B4-BE49-F238E27FC236}">
                <a16:creationId xmlns:a16="http://schemas.microsoft.com/office/drawing/2014/main" id="{A7937C4A-4631-42D0-B6E7-8E697AABB2ED}"/>
              </a:ext>
            </a:extLst>
          </p:cNvPr>
          <p:cNvPicPr>
            <a:picLocks noChangeAspect="1"/>
          </p:cNvPicPr>
          <p:nvPr/>
        </p:nvPicPr>
        <p:blipFill rotWithShape="1">
          <a:blip r:embed="rId8">
            <a:extLst>
              <a:ext uri="{28A0092B-C50C-407E-A947-70E740481C1C}">
                <a14:useLocalDpi xmlns:a14="http://schemas.microsoft.com/office/drawing/2010/main" val="0"/>
              </a:ext>
            </a:extLst>
          </a:blip>
          <a:srcRect l="20458" b="20459"/>
          <a:stretch/>
        </p:blipFill>
        <p:spPr>
          <a:xfrm>
            <a:off x="1131584" y="4240955"/>
            <a:ext cx="1149578" cy="1149562"/>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633AAD38-1D84-40B1-B962-CA5CA9D4361A}"/>
              </a:ext>
            </a:extLst>
          </p:cNvPr>
          <p:cNvPicPr>
            <a:picLocks noChangeAspect="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l="9940" b="22745"/>
          <a:stretch/>
        </p:blipFill>
        <p:spPr>
          <a:xfrm>
            <a:off x="7059876" y="4577739"/>
            <a:ext cx="1260658" cy="1081409"/>
          </a:xfrm>
          <a:prstGeom prst="rect">
            <a:avLst/>
          </a:prstGeom>
        </p:spPr>
      </p:pic>
      <p:sp>
        <p:nvSpPr>
          <p:cNvPr id="20" name="TextBox 19">
            <a:extLst>
              <a:ext uri="{FF2B5EF4-FFF2-40B4-BE49-F238E27FC236}">
                <a16:creationId xmlns:a16="http://schemas.microsoft.com/office/drawing/2014/main" id="{6797B5E5-828A-4D8F-807C-AE0E4EE0DB72}"/>
              </a:ext>
            </a:extLst>
          </p:cNvPr>
          <p:cNvSpPr txBox="1"/>
          <p:nvPr/>
        </p:nvSpPr>
        <p:spPr>
          <a:xfrm>
            <a:off x="361614" y="1403466"/>
            <a:ext cx="2295904" cy="461665"/>
          </a:xfrm>
          <a:prstGeom prst="rect">
            <a:avLst/>
          </a:prstGeom>
          <a:noFill/>
        </p:spPr>
        <p:txBody>
          <a:bodyPr wrap="square" rtlCol="0">
            <a:spAutoFit/>
          </a:bodyPr>
          <a:lstStyle/>
          <a:p>
            <a:pPr algn="ctr"/>
            <a:r>
              <a:rPr lang="en-US" sz="2400" b="1" dirty="0"/>
              <a:t>1. Ride Request</a:t>
            </a:r>
          </a:p>
        </p:txBody>
      </p:sp>
      <p:sp>
        <p:nvSpPr>
          <p:cNvPr id="26" name="TextBox 25">
            <a:extLst>
              <a:ext uri="{FF2B5EF4-FFF2-40B4-BE49-F238E27FC236}">
                <a16:creationId xmlns:a16="http://schemas.microsoft.com/office/drawing/2014/main" id="{A5B6E4D5-85C6-4E48-BB96-62757D601DE5}"/>
              </a:ext>
            </a:extLst>
          </p:cNvPr>
          <p:cNvSpPr txBox="1"/>
          <p:nvPr/>
        </p:nvSpPr>
        <p:spPr>
          <a:xfrm>
            <a:off x="3511474" y="1403466"/>
            <a:ext cx="2149573" cy="461665"/>
          </a:xfrm>
          <a:prstGeom prst="rect">
            <a:avLst/>
          </a:prstGeom>
          <a:noFill/>
        </p:spPr>
        <p:txBody>
          <a:bodyPr wrap="square" rtlCol="0">
            <a:spAutoFit/>
          </a:bodyPr>
          <a:lstStyle/>
          <a:p>
            <a:pPr algn="ctr"/>
            <a:r>
              <a:rPr lang="en-US" sz="2400" dirty="0"/>
              <a:t>2. Routing</a:t>
            </a:r>
          </a:p>
        </p:txBody>
      </p:sp>
      <p:sp>
        <p:nvSpPr>
          <p:cNvPr id="27" name="TextBox 26">
            <a:extLst>
              <a:ext uri="{FF2B5EF4-FFF2-40B4-BE49-F238E27FC236}">
                <a16:creationId xmlns:a16="http://schemas.microsoft.com/office/drawing/2014/main" id="{8F3B579A-E0B1-4B10-8A12-D9B1303AAAA5}"/>
              </a:ext>
            </a:extLst>
          </p:cNvPr>
          <p:cNvSpPr txBox="1"/>
          <p:nvPr/>
        </p:nvSpPr>
        <p:spPr>
          <a:xfrm>
            <a:off x="6218861" y="1403466"/>
            <a:ext cx="2942687" cy="461665"/>
          </a:xfrm>
          <a:prstGeom prst="rect">
            <a:avLst/>
          </a:prstGeom>
          <a:noFill/>
        </p:spPr>
        <p:txBody>
          <a:bodyPr wrap="square" rtlCol="0">
            <a:spAutoFit/>
          </a:bodyPr>
          <a:lstStyle/>
          <a:p>
            <a:pPr algn="ctr"/>
            <a:r>
              <a:rPr lang="en-US" sz="2400" dirty="0"/>
              <a:t>3. Arrival Notifications</a:t>
            </a:r>
          </a:p>
        </p:txBody>
      </p:sp>
      <p:sp>
        <p:nvSpPr>
          <p:cNvPr id="28" name="TextBox 27">
            <a:extLst>
              <a:ext uri="{FF2B5EF4-FFF2-40B4-BE49-F238E27FC236}">
                <a16:creationId xmlns:a16="http://schemas.microsoft.com/office/drawing/2014/main" id="{B10AAB63-1B30-4C5F-9DDD-0DBFE943B0CE}"/>
              </a:ext>
            </a:extLst>
          </p:cNvPr>
          <p:cNvSpPr txBox="1"/>
          <p:nvPr/>
        </p:nvSpPr>
        <p:spPr>
          <a:xfrm>
            <a:off x="9712722" y="1403466"/>
            <a:ext cx="1904011" cy="461665"/>
          </a:xfrm>
          <a:prstGeom prst="rect">
            <a:avLst/>
          </a:prstGeom>
          <a:noFill/>
        </p:spPr>
        <p:txBody>
          <a:bodyPr wrap="square" rtlCol="0">
            <a:spAutoFit/>
          </a:bodyPr>
          <a:lstStyle/>
          <a:p>
            <a:pPr algn="ctr"/>
            <a:r>
              <a:rPr lang="en-US" sz="2400" b="1" dirty="0"/>
              <a:t>4. Pick Up</a:t>
            </a:r>
          </a:p>
        </p:txBody>
      </p:sp>
      <p:pic>
        <p:nvPicPr>
          <p:cNvPr id="29" name="Content Placeholder 4" descr="A group of people standing next to a car&#10;&#10;Description automatically generated with low confidence">
            <a:extLst>
              <a:ext uri="{FF2B5EF4-FFF2-40B4-BE49-F238E27FC236}">
                <a16:creationId xmlns:a16="http://schemas.microsoft.com/office/drawing/2014/main" id="{B54F15AF-16BD-4B7C-946A-E26AF2B2B6AF}"/>
              </a:ext>
            </a:extLst>
          </p:cNvPr>
          <p:cNvPicPr>
            <a:picLocks noChangeAspect="1"/>
          </p:cNvPicPr>
          <p:nvPr/>
        </p:nvPicPr>
        <p:blipFill rotWithShape="1">
          <a:blip r:embed="rId10">
            <a:grayscl/>
            <a:extLst>
              <a:ext uri="{28A0092B-C50C-407E-A947-70E740481C1C}">
                <a14:useLocalDpi xmlns:a14="http://schemas.microsoft.com/office/drawing/2010/main" val="0"/>
              </a:ext>
            </a:extLst>
          </a:blip>
          <a:srcRect l="20693" t="29155" r="13995" b="1"/>
          <a:stretch/>
        </p:blipFill>
        <p:spPr>
          <a:xfrm>
            <a:off x="9558106" y="2393100"/>
            <a:ext cx="2213242" cy="1602504"/>
          </a:xfrm>
          <a:prstGeom prst="ellipse">
            <a:avLst/>
          </a:prstGeom>
          <a:ln>
            <a:noFill/>
          </a:ln>
          <a:effectLst>
            <a:softEdge rad="31750"/>
          </a:effectLst>
        </p:spPr>
      </p:pic>
      <p:pic>
        <p:nvPicPr>
          <p:cNvPr id="34" name="Picture 33" descr="Shape&#10;&#10;Description automatically generated with low confidence">
            <a:extLst>
              <a:ext uri="{FF2B5EF4-FFF2-40B4-BE49-F238E27FC236}">
                <a16:creationId xmlns:a16="http://schemas.microsoft.com/office/drawing/2014/main" id="{78225BAA-6945-49CC-8EBE-7E01A53550C8}"/>
              </a:ext>
            </a:extLst>
          </p:cNvPr>
          <p:cNvPicPr>
            <a:picLocks noChangeAspect="1"/>
          </p:cNvPicPr>
          <p:nvPr/>
        </p:nvPicPr>
        <p:blipFill rotWithShape="1">
          <a:blip r:embed="rId11">
            <a:extLst>
              <a:ext uri="{28A0092B-C50C-407E-A947-70E740481C1C}">
                <a14:useLocalDpi xmlns:a14="http://schemas.microsoft.com/office/drawing/2010/main" val="0"/>
              </a:ext>
            </a:extLst>
          </a:blip>
          <a:srcRect l="23341" t="11460" r="22778" b="31109"/>
          <a:stretch/>
        </p:blipFill>
        <p:spPr>
          <a:xfrm>
            <a:off x="7261257" y="2724366"/>
            <a:ext cx="857897" cy="914400"/>
          </a:xfrm>
          <a:prstGeom prst="rect">
            <a:avLst/>
          </a:prstGeom>
        </p:spPr>
      </p:pic>
      <p:pic>
        <p:nvPicPr>
          <p:cNvPr id="39" name="Picture 38" descr="Shape&#10;&#10;Description automatically generated with low confidence">
            <a:extLst>
              <a:ext uri="{FF2B5EF4-FFF2-40B4-BE49-F238E27FC236}">
                <a16:creationId xmlns:a16="http://schemas.microsoft.com/office/drawing/2014/main" id="{0FCE68D1-1385-4915-835F-A1C397AFB15F}"/>
              </a:ext>
            </a:extLst>
          </p:cNvPr>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058428" y="4577738"/>
            <a:ext cx="1212599" cy="1212599"/>
          </a:xfrm>
          <a:prstGeom prst="rect">
            <a:avLst/>
          </a:prstGeom>
        </p:spPr>
      </p:pic>
    </p:spTree>
    <p:extLst>
      <p:ext uri="{BB962C8B-B14F-4D97-AF65-F5344CB8AC3E}">
        <p14:creationId xmlns:p14="http://schemas.microsoft.com/office/powerpoint/2010/main" val="428119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endParaRPr lang="en-US" dirty="0"/>
          </a:p>
          <a:p>
            <a:pPr>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Customer experience: vehicles</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pic>
        <p:nvPicPr>
          <p:cNvPr id="3" name="Picture 2" descr="A group of cars parked in a lot&#10;&#10;Description automatically generated with low confidence">
            <a:extLst>
              <a:ext uri="{FF2B5EF4-FFF2-40B4-BE49-F238E27FC236}">
                <a16:creationId xmlns:a16="http://schemas.microsoft.com/office/drawing/2014/main" id="{BDB85D5D-CF41-4DF3-AF97-85CB50ED0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395" y="1288778"/>
            <a:ext cx="4145315" cy="2540457"/>
          </a:xfrm>
          <a:prstGeom prst="rect">
            <a:avLst/>
          </a:prstGeom>
        </p:spPr>
      </p:pic>
      <p:pic>
        <p:nvPicPr>
          <p:cNvPr id="14" name="Picture 13" descr="A picture containing text, car, outdoor, truck&#10;&#10;Description automatically generated">
            <a:extLst>
              <a:ext uri="{FF2B5EF4-FFF2-40B4-BE49-F238E27FC236}">
                <a16:creationId xmlns:a16="http://schemas.microsoft.com/office/drawing/2014/main" id="{E7DECF49-C8F7-4DB8-AE27-540A22909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017" y="4046962"/>
            <a:ext cx="4793024" cy="2696076"/>
          </a:xfrm>
          <a:prstGeom prst="rect">
            <a:avLst/>
          </a:prstGeom>
        </p:spPr>
      </p:pic>
      <p:pic>
        <p:nvPicPr>
          <p:cNvPr id="12" name="Picture 11" descr="A picture containing building, outdoor, road, person&#10;&#10;Description automatically generated">
            <a:extLst>
              <a:ext uri="{FF2B5EF4-FFF2-40B4-BE49-F238E27FC236}">
                <a16:creationId xmlns:a16="http://schemas.microsoft.com/office/drawing/2014/main" id="{0CE4334E-CBA6-436B-9B8B-6DC536534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89" y="1378594"/>
            <a:ext cx="5781675" cy="2810536"/>
          </a:xfrm>
          <a:prstGeom prst="rect">
            <a:avLst/>
          </a:prstGeom>
        </p:spPr>
      </p:pic>
      <p:pic>
        <p:nvPicPr>
          <p:cNvPr id="8" name="Content Placeholder 3">
            <a:extLst>
              <a:ext uri="{FF2B5EF4-FFF2-40B4-BE49-F238E27FC236}">
                <a16:creationId xmlns:a16="http://schemas.microsoft.com/office/drawing/2014/main" id="{30724AD1-DDB6-41F3-9F42-13695ECAA158}"/>
              </a:ext>
            </a:extLst>
          </p:cNvPr>
          <p:cNvPicPr>
            <a:picLocks noChangeAspect="1"/>
          </p:cNvPicPr>
          <p:nvPr/>
        </p:nvPicPr>
        <p:blipFill rotWithShape="1">
          <a:blip r:embed="rId6"/>
          <a:srcRect l="11519" t="30210" r="10981"/>
          <a:stretch/>
        </p:blipFill>
        <p:spPr>
          <a:xfrm>
            <a:off x="1164522" y="4425217"/>
            <a:ext cx="4395463" cy="2226483"/>
          </a:xfrm>
          <a:prstGeom prst="rect">
            <a:avLst/>
          </a:prstGeom>
        </p:spPr>
      </p:pic>
    </p:spTree>
    <p:extLst>
      <p:ext uri="{BB962C8B-B14F-4D97-AF65-F5344CB8AC3E}">
        <p14:creationId xmlns:p14="http://schemas.microsoft.com/office/powerpoint/2010/main" val="24477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endParaRPr lang="en-US" dirty="0"/>
          </a:p>
          <a:p>
            <a:pPr>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Why Invest In Microtransit?</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7" name="Content Placeholder 4">
            <a:extLst>
              <a:ext uri="{FF2B5EF4-FFF2-40B4-BE49-F238E27FC236}">
                <a16:creationId xmlns:a16="http://schemas.microsoft.com/office/drawing/2014/main" id="{68D14BE2-E4B5-4E40-BD40-51A35FF5A84E}"/>
              </a:ext>
            </a:extLst>
          </p:cNvPr>
          <p:cNvSpPr txBox="1">
            <a:spLocks/>
          </p:cNvSpPr>
          <p:nvPr/>
        </p:nvSpPr>
        <p:spPr>
          <a:xfrm>
            <a:off x="500965" y="2535382"/>
            <a:ext cx="10515600" cy="3238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t>Better serve low demand areas for the cost of providing service</a:t>
            </a:r>
          </a:p>
          <a:p>
            <a:pPr>
              <a:spcBef>
                <a:spcPts val="1200"/>
              </a:spcBef>
            </a:pPr>
            <a:r>
              <a:rPr lang="en-US" dirty="0"/>
              <a:t>Evolve with customer expectations</a:t>
            </a:r>
          </a:p>
          <a:p>
            <a:pPr>
              <a:spcBef>
                <a:spcPts val="1200"/>
              </a:spcBef>
            </a:pPr>
            <a:r>
              <a:rPr lang="en-US" dirty="0"/>
              <a:t>Better technology and more industry experience</a:t>
            </a:r>
          </a:p>
          <a:p>
            <a:pPr lvl="1">
              <a:spcBef>
                <a:spcPts val="1200"/>
              </a:spcBef>
            </a:pPr>
            <a:endParaRPr lang="en-US" dirty="0"/>
          </a:p>
        </p:txBody>
      </p:sp>
    </p:spTree>
    <p:extLst>
      <p:ext uri="{BB962C8B-B14F-4D97-AF65-F5344CB8AC3E}">
        <p14:creationId xmlns:p14="http://schemas.microsoft.com/office/powerpoint/2010/main" val="30096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F028-F60C-464E-A561-D0255350ADC6}"/>
              </a:ext>
            </a:extLst>
          </p:cNvPr>
          <p:cNvSpPr>
            <a:spLocks noGrp="1"/>
          </p:cNvSpPr>
          <p:nvPr>
            <p:ph type="title"/>
          </p:nvPr>
        </p:nvSpPr>
        <p:spPr/>
        <p:txBody>
          <a:bodyPr>
            <a:normAutofit fontScale="90000"/>
          </a:bodyPr>
          <a:lstStyle/>
          <a:p>
            <a:r>
              <a:rPr lang="en-US" dirty="0"/>
              <a:t>Questions on What Is Microtransit?</a:t>
            </a:r>
          </a:p>
        </p:txBody>
      </p:sp>
    </p:spTree>
    <p:extLst>
      <p:ext uri="{BB962C8B-B14F-4D97-AF65-F5344CB8AC3E}">
        <p14:creationId xmlns:p14="http://schemas.microsoft.com/office/powerpoint/2010/main" val="209306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F028-F60C-464E-A561-D0255350ADC6}"/>
              </a:ext>
            </a:extLst>
          </p:cNvPr>
          <p:cNvSpPr>
            <a:spLocks noGrp="1"/>
          </p:cNvSpPr>
          <p:nvPr>
            <p:ph type="title"/>
          </p:nvPr>
        </p:nvSpPr>
        <p:spPr/>
        <p:txBody>
          <a:bodyPr>
            <a:normAutofit fontScale="90000"/>
          </a:bodyPr>
          <a:lstStyle/>
          <a:p>
            <a:r>
              <a:rPr lang="en-US" dirty="0"/>
              <a:t>Microtransit Zones</a:t>
            </a:r>
          </a:p>
        </p:txBody>
      </p:sp>
    </p:spTree>
    <p:extLst>
      <p:ext uri="{BB962C8B-B14F-4D97-AF65-F5344CB8AC3E}">
        <p14:creationId xmlns:p14="http://schemas.microsoft.com/office/powerpoint/2010/main" val="113062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Microtransit Zones Overview</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F8403B3D-384B-43D9-BE78-8BD09DF9105E}"/>
              </a:ext>
            </a:extLst>
          </p:cNvPr>
          <p:cNvSpPr txBox="1"/>
          <p:nvPr/>
        </p:nvSpPr>
        <p:spPr>
          <a:xfrm>
            <a:off x="349135" y="1366223"/>
            <a:ext cx="6256736" cy="5394500"/>
          </a:xfrm>
          <a:prstGeom prst="rect">
            <a:avLst/>
          </a:prstGeom>
          <a:noFill/>
        </p:spPr>
        <p:txBody>
          <a:bodyPr wrap="square" rtlCol="0">
            <a:normAutofit lnSpcReduction="10000"/>
          </a:bodyPr>
          <a:lstStyle/>
          <a:p>
            <a:r>
              <a:rPr lang="en-US" sz="2400" b="1" dirty="0"/>
              <a:t>Initial evaluation of 6 zones</a:t>
            </a:r>
            <a:endParaRPr lang="en-US" sz="2400" dirty="0"/>
          </a:p>
          <a:p>
            <a:pPr marL="285750" indent="-285750">
              <a:buFont typeface="Arial" panose="020B0604020202020204" pitchFamily="34" charset="0"/>
              <a:buChar char="•"/>
            </a:pPr>
            <a:r>
              <a:rPr lang="en-US" dirty="0"/>
              <a:t>Low ridership demand</a:t>
            </a:r>
          </a:p>
          <a:p>
            <a:pPr marL="742950" lvl="1" indent="-285750">
              <a:buFont typeface="Arial" panose="020B0604020202020204" pitchFamily="34" charset="0"/>
              <a:buChar char="•"/>
            </a:pPr>
            <a:r>
              <a:rPr lang="en-US" dirty="0"/>
              <a:t>Night Line/Sunday</a:t>
            </a:r>
          </a:p>
          <a:p>
            <a:pPr marL="742950" lvl="1" indent="-285750">
              <a:buFont typeface="Arial" panose="020B0604020202020204" pitchFamily="34" charset="0"/>
              <a:buChar char="•"/>
            </a:pPr>
            <a:r>
              <a:rPr lang="en-US" dirty="0"/>
              <a:t>Workforce Express</a:t>
            </a:r>
          </a:p>
          <a:p>
            <a:pPr marL="742950" lvl="1" indent="-285750">
              <a:buFont typeface="Arial" panose="020B0604020202020204" pitchFamily="34" charset="0"/>
              <a:buChar char="•"/>
            </a:pPr>
            <a:r>
              <a:rPr lang="en-US" dirty="0"/>
              <a:t>Broken Arrow</a:t>
            </a:r>
          </a:p>
          <a:p>
            <a:pPr lvl="1"/>
            <a:endParaRPr lang="en-US" dirty="0"/>
          </a:p>
          <a:p>
            <a:pPr marL="285750" indent="-285750">
              <a:buFont typeface="Arial" panose="020B0604020202020204" pitchFamily="34" charset="0"/>
              <a:buChar char="•"/>
            </a:pPr>
            <a:r>
              <a:rPr lang="en-US" dirty="0"/>
              <a:t>Higher need</a:t>
            </a:r>
          </a:p>
          <a:p>
            <a:pPr marL="742950" lvl="1" indent="-285750">
              <a:buFont typeface="Arial" panose="020B0604020202020204" pitchFamily="34" charset="0"/>
              <a:buChar char="•"/>
            </a:pPr>
            <a:r>
              <a:rPr lang="en-US" dirty="0"/>
              <a:t>Food desert, public housing, large employer access and low income</a:t>
            </a:r>
          </a:p>
          <a:p>
            <a:pPr lvl="1"/>
            <a:endParaRPr lang="en-US" dirty="0"/>
          </a:p>
          <a:p>
            <a:r>
              <a:rPr lang="en-US" sz="2400" b="1" dirty="0"/>
              <a:t>Method for drawing zone boundaries</a:t>
            </a:r>
          </a:p>
          <a:p>
            <a:pPr marL="285750" indent="-285750">
              <a:buFont typeface="Arial" panose="020B0604020202020204" pitchFamily="34" charset="0"/>
              <a:buChar char="•"/>
            </a:pPr>
            <a:r>
              <a:rPr lang="en-US" dirty="0"/>
              <a:t>Balance of transfers to transit service and destinations inside the zone</a:t>
            </a:r>
          </a:p>
          <a:p>
            <a:endParaRPr lang="en-US" dirty="0"/>
          </a:p>
          <a:p>
            <a:pPr marL="285750" indent="-285750">
              <a:buFont typeface="Arial" panose="020B0604020202020204" pitchFamily="34" charset="0"/>
              <a:buChar char="•"/>
            </a:pPr>
            <a:r>
              <a:rPr lang="en-US" dirty="0"/>
              <a:t>Customer convenience</a:t>
            </a:r>
          </a:p>
          <a:p>
            <a:pPr marL="742950" lvl="1" indent="-285750">
              <a:buFont typeface="Arial" panose="020B0604020202020204" pitchFamily="34" charset="0"/>
              <a:buChar char="•"/>
            </a:pPr>
            <a:r>
              <a:rPr lang="en-US" dirty="0"/>
              <a:t>Wait times of ~15 mins.</a:t>
            </a:r>
          </a:p>
          <a:p>
            <a:pPr marL="742950" lvl="1" indent="-285750">
              <a:buFont typeface="Arial" panose="020B0604020202020204" pitchFamily="34" charset="0"/>
              <a:buChar char="•"/>
            </a:pPr>
            <a:r>
              <a:rPr lang="en-US" dirty="0"/>
              <a:t>Intuitive zone boundaries</a:t>
            </a:r>
          </a:p>
          <a:p>
            <a:pPr lvl="1"/>
            <a:endParaRPr lang="en-US" dirty="0"/>
          </a:p>
          <a:p>
            <a:pPr marL="285750" indent="-285750">
              <a:buFont typeface="Arial" panose="020B0604020202020204" pitchFamily="34" charset="0"/>
              <a:buChar char="•"/>
            </a:pPr>
            <a:r>
              <a:rPr lang="en-US" dirty="0"/>
              <a:t>Prioritize City of Tulsa corporate boundaries for pilot (but may add other jurisdictions for future pilots or service)</a:t>
            </a:r>
          </a:p>
          <a:p>
            <a:pPr lvl="1"/>
            <a:endParaRPr lang="en-US" dirty="0"/>
          </a:p>
        </p:txBody>
      </p:sp>
      <p:pic>
        <p:nvPicPr>
          <p:cNvPr id="5" name="Picture 4" descr="Map&#10;&#10;Description automatically generated">
            <a:extLst>
              <a:ext uri="{FF2B5EF4-FFF2-40B4-BE49-F238E27FC236}">
                <a16:creationId xmlns:a16="http://schemas.microsoft.com/office/drawing/2014/main" id="{16095274-6A59-4ADD-A19A-0A785C1EA519}"/>
              </a:ext>
            </a:extLst>
          </p:cNvPr>
          <p:cNvPicPr>
            <a:picLocks noChangeAspect="1"/>
          </p:cNvPicPr>
          <p:nvPr/>
        </p:nvPicPr>
        <p:blipFill rotWithShape="1">
          <a:blip r:embed="rId3">
            <a:extLst>
              <a:ext uri="{28A0092B-C50C-407E-A947-70E740481C1C}">
                <a14:useLocalDpi xmlns:a14="http://schemas.microsoft.com/office/drawing/2010/main" val="0"/>
              </a:ext>
            </a:extLst>
          </a:blip>
          <a:srcRect l="22313" r="14556" b="6661"/>
          <a:stretch/>
        </p:blipFill>
        <p:spPr>
          <a:xfrm>
            <a:off x="6689308" y="1164023"/>
            <a:ext cx="5419255" cy="5610672"/>
          </a:xfrm>
          <a:prstGeom prst="rect">
            <a:avLst/>
          </a:prstGeom>
        </p:spPr>
      </p:pic>
      <p:sp>
        <p:nvSpPr>
          <p:cNvPr id="6" name="Star: 5 Points 5">
            <a:extLst>
              <a:ext uri="{FF2B5EF4-FFF2-40B4-BE49-F238E27FC236}">
                <a16:creationId xmlns:a16="http://schemas.microsoft.com/office/drawing/2014/main" id="{D18114EA-1E2F-46F2-9EF2-356D594DA157}"/>
              </a:ext>
            </a:extLst>
          </p:cNvPr>
          <p:cNvSpPr/>
          <p:nvPr/>
        </p:nvSpPr>
        <p:spPr>
          <a:xfrm>
            <a:off x="6820829" y="6478509"/>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3622B6-2AFC-49F9-AB7C-2A145C86BB52}"/>
              </a:ext>
            </a:extLst>
          </p:cNvPr>
          <p:cNvSpPr txBox="1"/>
          <p:nvPr/>
        </p:nvSpPr>
        <p:spPr>
          <a:xfrm>
            <a:off x="7125629" y="6391391"/>
            <a:ext cx="2654300" cy="369332"/>
          </a:xfrm>
          <a:prstGeom prst="rect">
            <a:avLst/>
          </a:prstGeom>
          <a:noFill/>
        </p:spPr>
        <p:txBody>
          <a:bodyPr wrap="square" rtlCol="0">
            <a:spAutoFit/>
          </a:bodyPr>
          <a:lstStyle/>
          <a:p>
            <a:r>
              <a:rPr lang="en-US" dirty="0"/>
              <a:t>Downtown Tulsa</a:t>
            </a:r>
          </a:p>
        </p:txBody>
      </p:sp>
      <p:sp>
        <p:nvSpPr>
          <p:cNvPr id="8" name="Star: 5 Points 7">
            <a:extLst>
              <a:ext uri="{FF2B5EF4-FFF2-40B4-BE49-F238E27FC236}">
                <a16:creationId xmlns:a16="http://schemas.microsoft.com/office/drawing/2014/main" id="{C04F6756-0A0E-44BE-AC92-1094195971B5}"/>
              </a:ext>
            </a:extLst>
          </p:cNvPr>
          <p:cNvSpPr/>
          <p:nvPr/>
        </p:nvSpPr>
        <p:spPr>
          <a:xfrm>
            <a:off x="7804668" y="3225800"/>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24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endParaRPr lang="en-US" dirty="0"/>
          </a:p>
          <a:p>
            <a:pPr>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Ridership</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8D3BB3D9-9C81-4A49-816B-CEE47E1E20CB}"/>
              </a:ext>
            </a:extLst>
          </p:cNvPr>
          <p:cNvPicPr>
            <a:picLocks noChangeAspect="1"/>
          </p:cNvPicPr>
          <p:nvPr/>
        </p:nvPicPr>
        <p:blipFill>
          <a:blip r:embed="rId3"/>
          <a:stretch>
            <a:fillRect/>
          </a:stretch>
        </p:blipFill>
        <p:spPr>
          <a:xfrm>
            <a:off x="905753" y="1244828"/>
            <a:ext cx="9381247" cy="5359533"/>
          </a:xfrm>
          <a:prstGeom prst="rect">
            <a:avLst/>
          </a:prstGeom>
        </p:spPr>
      </p:pic>
      <p:sp>
        <p:nvSpPr>
          <p:cNvPr id="2" name="TextBox 1">
            <a:extLst>
              <a:ext uri="{FF2B5EF4-FFF2-40B4-BE49-F238E27FC236}">
                <a16:creationId xmlns:a16="http://schemas.microsoft.com/office/drawing/2014/main" id="{D5C7EB4C-477C-4A5A-879F-794B372326B5}"/>
              </a:ext>
            </a:extLst>
          </p:cNvPr>
          <p:cNvSpPr txBox="1"/>
          <p:nvPr/>
        </p:nvSpPr>
        <p:spPr>
          <a:xfrm>
            <a:off x="1072465" y="6519446"/>
            <a:ext cx="9372600" cy="338554"/>
          </a:xfrm>
          <a:prstGeom prst="rect">
            <a:avLst/>
          </a:prstGeom>
          <a:noFill/>
        </p:spPr>
        <p:txBody>
          <a:bodyPr wrap="square" rtlCol="0">
            <a:spAutoFit/>
          </a:bodyPr>
          <a:lstStyle/>
          <a:p>
            <a:r>
              <a:rPr lang="en-US" sz="1600" dirty="0">
                <a:effectLst/>
                <a:latin typeface="Calibri" panose="020F0502020204030204" pitchFamily="34" charset="0"/>
                <a:ea typeface="Calibri" panose="020F0502020204030204" pitchFamily="34" charset="0"/>
                <a:cs typeface="Times New Roman" panose="02020603050405020304" pitchFamily="18" charset="0"/>
              </a:rPr>
              <a:t>Source: July 2020 Ridership </a:t>
            </a:r>
            <a:r>
              <a:rPr lang="en-US" sz="1600" dirty="0">
                <a:latin typeface="Calibri" panose="020F0502020204030204" pitchFamily="34" charset="0"/>
                <a:ea typeface="Calibri" panose="020F0502020204030204" pitchFamily="34" charset="0"/>
                <a:cs typeface="Times New Roman" panose="02020603050405020304" pitchFamily="18" charset="0"/>
              </a:rPr>
              <a:t>Counts, </a:t>
            </a:r>
            <a:r>
              <a:rPr lang="en-US" sz="1600" dirty="0">
                <a:effectLst/>
                <a:latin typeface="Calibri" panose="020F0502020204030204" pitchFamily="34" charset="0"/>
                <a:ea typeface="Calibri" panose="020F0502020204030204" pitchFamily="34" charset="0"/>
                <a:cs typeface="Times New Roman" panose="02020603050405020304" pitchFamily="18" charset="0"/>
              </a:rPr>
              <a:t>IBI Group,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Evaluation and A Way Forward Study</a:t>
            </a:r>
            <a:endParaRPr lang="en-US" sz="1600" i="1" dirty="0"/>
          </a:p>
        </p:txBody>
      </p:sp>
    </p:spTree>
    <p:extLst>
      <p:ext uri="{BB962C8B-B14F-4D97-AF65-F5344CB8AC3E}">
        <p14:creationId xmlns:p14="http://schemas.microsoft.com/office/powerpoint/2010/main" val="2579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BD67F5-5361-4EE8-91F5-403844483B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8108" y="1221099"/>
            <a:ext cx="7926761" cy="5550817"/>
          </a:xfrm>
          <a:prstGeom prst="rect">
            <a:avLst/>
          </a:prstGeom>
        </p:spPr>
      </p:pic>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NW Tulsa</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2" name="Arrow: Right 1">
            <a:extLst>
              <a:ext uri="{FF2B5EF4-FFF2-40B4-BE49-F238E27FC236}">
                <a16:creationId xmlns:a16="http://schemas.microsoft.com/office/drawing/2014/main" id="{735D0D97-0BC4-4FD2-A2E7-A2884CD00264}"/>
              </a:ext>
            </a:extLst>
          </p:cNvPr>
          <p:cNvSpPr/>
          <p:nvPr/>
        </p:nvSpPr>
        <p:spPr>
          <a:xfrm>
            <a:off x="6096000" y="5396470"/>
            <a:ext cx="2829261" cy="184429"/>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8B7BE37-860F-4EEC-AEE0-A94C205800EE}"/>
              </a:ext>
            </a:extLst>
          </p:cNvPr>
          <p:cNvSpPr/>
          <p:nvPr/>
        </p:nvSpPr>
        <p:spPr>
          <a:xfrm rot="3818549">
            <a:off x="6439911" y="3467512"/>
            <a:ext cx="2829261" cy="188356"/>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8CC5EBD2-110E-49DA-A0CD-E3949A53D1A3}"/>
              </a:ext>
            </a:extLst>
          </p:cNvPr>
          <p:cNvSpPr txBox="1">
            <a:spLocks/>
          </p:cNvSpPr>
          <p:nvPr/>
        </p:nvSpPr>
        <p:spPr>
          <a:xfrm>
            <a:off x="246618" y="1221099"/>
            <a:ext cx="4339598" cy="1709755"/>
          </a:xfrm>
          <a:prstGeom prst="rect">
            <a:avLst/>
          </a:prstGeom>
          <a:solidFill>
            <a:schemeClr val="bg1"/>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t>Direct service to downtown or transfer to Peoria BRT</a:t>
            </a:r>
          </a:p>
          <a:p>
            <a:pPr>
              <a:spcBef>
                <a:spcPts val="1200"/>
              </a:spcBef>
            </a:pPr>
            <a:r>
              <a:rPr lang="en-US" dirty="0"/>
              <a:t>Replaces Night Line Route 110 (~13 daily riders*)</a:t>
            </a:r>
          </a:p>
          <a:p>
            <a:pPr marL="0" indent="0">
              <a:spcBef>
                <a:spcPts val="1200"/>
              </a:spcBef>
              <a:buNone/>
            </a:pPr>
            <a:r>
              <a:rPr lang="en-US" dirty="0"/>
              <a:t>*Mon-Sat</a:t>
            </a:r>
          </a:p>
        </p:txBody>
      </p:sp>
      <p:pic>
        <p:nvPicPr>
          <p:cNvPr id="8" name="Picture 7">
            <a:extLst>
              <a:ext uri="{FF2B5EF4-FFF2-40B4-BE49-F238E27FC236}">
                <a16:creationId xmlns:a16="http://schemas.microsoft.com/office/drawing/2014/main" id="{D61E1C93-E59D-4060-86D5-58738203C4E9}"/>
              </a:ext>
            </a:extLst>
          </p:cNvPr>
          <p:cNvPicPr>
            <a:picLocks noChangeAspect="1"/>
          </p:cNvPicPr>
          <p:nvPr/>
        </p:nvPicPr>
        <p:blipFill>
          <a:blip r:embed="rId4">
            <a:extLst>
              <a:ext uri="{28A0092B-C50C-407E-A947-70E740481C1C}">
                <a14:useLocalDpi xmlns:a14="http://schemas.microsoft.com/office/drawing/2010/main" val="0"/>
              </a:ext>
            </a:extLst>
          </a:blip>
          <a:srcRect l="10079" r="10079"/>
          <a:stretch/>
        </p:blipFill>
        <p:spPr>
          <a:xfrm>
            <a:off x="246619" y="2930854"/>
            <a:ext cx="2447944" cy="2146973"/>
          </a:xfrm>
          <a:prstGeom prst="rect">
            <a:avLst/>
          </a:prstGeom>
          <a:ln w="57150">
            <a:solidFill>
              <a:schemeClr val="bg1"/>
            </a:solidFill>
          </a:ln>
        </p:spPr>
      </p:pic>
      <p:sp>
        <p:nvSpPr>
          <p:cNvPr id="11" name="Arrow: Bent-Up 10">
            <a:extLst>
              <a:ext uri="{FF2B5EF4-FFF2-40B4-BE49-F238E27FC236}">
                <a16:creationId xmlns:a16="http://schemas.microsoft.com/office/drawing/2014/main" id="{5A96F3B8-76DF-4ADA-98C2-83312DBAAF3F}"/>
              </a:ext>
            </a:extLst>
          </p:cNvPr>
          <p:cNvSpPr/>
          <p:nvPr/>
        </p:nvSpPr>
        <p:spPr>
          <a:xfrm>
            <a:off x="9311980" y="1696361"/>
            <a:ext cx="1137074" cy="355592"/>
          </a:xfrm>
          <a:prstGeom prst="bentUpArrow">
            <a:avLst>
              <a:gd name="adj1" fmla="val 16793"/>
              <a:gd name="adj2" fmla="val 23632"/>
              <a:gd name="adj3" fmla="val 27736"/>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E9CD3135-08B9-4472-8A39-F272B45C6C51}"/>
              </a:ext>
            </a:extLst>
          </p:cNvPr>
          <p:cNvSpPr/>
          <p:nvPr/>
        </p:nvSpPr>
        <p:spPr>
          <a:xfrm>
            <a:off x="927669" y="3585046"/>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5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47660-7EBB-41F5-A5F0-53C64C823CD4}"/>
              </a:ext>
            </a:extLst>
          </p:cNvPr>
          <p:cNvPicPr>
            <a:picLocks noChangeAspect="1"/>
          </p:cNvPicPr>
          <p:nvPr/>
        </p:nvPicPr>
        <p:blipFill>
          <a:blip r:embed="rId3">
            <a:extLst>
              <a:ext uri="{28A0092B-C50C-407E-A947-70E740481C1C}">
                <a14:useLocalDpi xmlns:a14="http://schemas.microsoft.com/office/drawing/2010/main" val="0"/>
              </a:ext>
            </a:extLst>
          </a:blip>
          <a:srcRect t="7937" b="7937"/>
          <a:stretch/>
        </p:blipFill>
        <p:spPr>
          <a:xfrm>
            <a:off x="2565339" y="1126303"/>
            <a:ext cx="9485907" cy="5588173"/>
          </a:xfrm>
          <a:prstGeom prst="rect">
            <a:avLst/>
          </a:prstGeom>
        </p:spPr>
      </p:pic>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North Tulsa</a:t>
            </a:r>
          </a:p>
        </p:txBody>
      </p:sp>
      <p:sp>
        <p:nvSpPr>
          <p:cNvPr id="6" name="Arrow: Right 5">
            <a:extLst>
              <a:ext uri="{FF2B5EF4-FFF2-40B4-BE49-F238E27FC236}">
                <a16:creationId xmlns:a16="http://schemas.microsoft.com/office/drawing/2014/main" id="{DF70CDED-F8E8-427E-80C7-A89C574384A9}"/>
              </a:ext>
            </a:extLst>
          </p:cNvPr>
          <p:cNvSpPr/>
          <p:nvPr/>
        </p:nvSpPr>
        <p:spPr>
          <a:xfrm rot="10800000">
            <a:off x="6327174" y="4184972"/>
            <a:ext cx="2298553" cy="153174"/>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Arrow: Right 11">
            <a:extLst>
              <a:ext uri="{FF2B5EF4-FFF2-40B4-BE49-F238E27FC236}">
                <a16:creationId xmlns:a16="http://schemas.microsoft.com/office/drawing/2014/main" id="{8BBD1B57-E1ED-4E55-A46F-96E4389CFB0B}"/>
              </a:ext>
            </a:extLst>
          </p:cNvPr>
          <p:cNvSpPr/>
          <p:nvPr/>
        </p:nvSpPr>
        <p:spPr>
          <a:xfrm>
            <a:off x="5326401" y="4184973"/>
            <a:ext cx="713807" cy="153174"/>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39E01671-F648-448A-B4DD-18064EE10CAB}"/>
              </a:ext>
            </a:extLst>
          </p:cNvPr>
          <p:cNvSpPr txBox="1">
            <a:spLocks/>
          </p:cNvSpPr>
          <p:nvPr/>
        </p:nvSpPr>
        <p:spPr>
          <a:xfrm>
            <a:off x="140754" y="1330298"/>
            <a:ext cx="3326346" cy="3010630"/>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t>Service to Peoria BRT</a:t>
            </a:r>
          </a:p>
          <a:p>
            <a:pPr>
              <a:spcBef>
                <a:spcPts val="1200"/>
              </a:spcBef>
            </a:pPr>
            <a:r>
              <a:rPr lang="en-US" dirty="0"/>
              <a:t>Replaces Night Line Routes:</a:t>
            </a:r>
          </a:p>
          <a:p>
            <a:pPr lvl="1">
              <a:spcBef>
                <a:spcPts val="1200"/>
              </a:spcBef>
            </a:pPr>
            <a:r>
              <a:rPr lang="en-US" dirty="0"/>
              <a:t>110 (~13 daily riders)</a:t>
            </a:r>
          </a:p>
          <a:p>
            <a:pPr lvl="1">
              <a:spcBef>
                <a:spcPts val="1200"/>
              </a:spcBef>
            </a:pPr>
            <a:r>
              <a:rPr lang="en-US" dirty="0"/>
              <a:t>401 (~3 daily riders)</a:t>
            </a:r>
          </a:p>
          <a:p>
            <a:pPr>
              <a:spcBef>
                <a:spcPts val="1200"/>
              </a:spcBef>
            </a:pPr>
            <a:r>
              <a:rPr lang="en-US" dirty="0"/>
              <a:t>Includes airport terminal</a:t>
            </a:r>
          </a:p>
        </p:txBody>
      </p:sp>
      <p:pic>
        <p:nvPicPr>
          <p:cNvPr id="15" name="Picture 14">
            <a:extLst>
              <a:ext uri="{FF2B5EF4-FFF2-40B4-BE49-F238E27FC236}">
                <a16:creationId xmlns:a16="http://schemas.microsoft.com/office/drawing/2014/main" id="{3A7E23F1-B7F0-4A0E-BA81-27AF3BDAA788}"/>
              </a:ext>
            </a:extLst>
          </p:cNvPr>
          <p:cNvPicPr>
            <a:picLocks noChangeAspect="1"/>
          </p:cNvPicPr>
          <p:nvPr/>
        </p:nvPicPr>
        <p:blipFill>
          <a:blip r:embed="rId4">
            <a:extLst>
              <a:ext uri="{28A0092B-C50C-407E-A947-70E740481C1C}">
                <a14:useLocalDpi xmlns:a14="http://schemas.microsoft.com/office/drawing/2010/main" val="0"/>
              </a:ext>
            </a:extLst>
          </a:blip>
          <a:srcRect l="9323" r="9323"/>
          <a:stretch/>
        </p:blipFill>
        <p:spPr>
          <a:xfrm>
            <a:off x="140754" y="4640566"/>
            <a:ext cx="2409373" cy="2073910"/>
          </a:xfrm>
          <a:prstGeom prst="rect">
            <a:avLst/>
          </a:prstGeom>
          <a:ln w="57150">
            <a:solidFill>
              <a:schemeClr val="bg1"/>
            </a:solidFill>
          </a:ln>
        </p:spPr>
      </p:pic>
      <p:sp>
        <p:nvSpPr>
          <p:cNvPr id="8" name="Star: 5 Points 7">
            <a:extLst>
              <a:ext uri="{FF2B5EF4-FFF2-40B4-BE49-F238E27FC236}">
                <a16:creationId xmlns:a16="http://schemas.microsoft.com/office/drawing/2014/main" id="{3BC8DB39-0A29-4C6E-BF3E-018F9AD0295A}"/>
              </a:ext>
            </a:extLst>
          </p:cNvPr>
          <p:cNvSpPr/>
          <p:nvPr/>
        </p:nvSpPr>
        <p:spPr>
          <a:xfrm>
            <a:off x="857801" y="5324502"/>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61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BE8926-05B6-48AB-951B-427D82C1BDEB}"/>
              </a:ext>
            </a:extLst>
          </p:cNvPr>
          <p:cNvPicPr>
            <a:picLocks noChangeAspect="1"/>
          </p:cNvPicPr>
          <p:nvPr/>
        </p:nvPicPr>
        <p:blipFill>
          <a:blip r:embed="rId3">
            <a:extLst>
              <a:ext uri="{28A0092B-C50C-407E-A947-70E740481C1C}">
                <a14:useLocalDpi xmlns:a14="http://schemas.microsoft.com/office/drawing/2010/main" val="0"/>
              </a:ext>
            </a:extLst>
          </a:blip>
          <a:srcRect l="2788" r="2788"/>
          <a:stretch/>
        </p:blipFill>
        <p:spPr>
          <a:xfrm>
            <a:off x="4263115" y="1034225"/>
            <a:ext cx="7838093" cy="5812813"/>
          </a:xfrm>
          <a:prstGeom prst="rect">
            <a:avLst/>
          </a:prstGeom>
        </p:spPr>
      </p:pic>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East Tulsa</a:t>
            </a:r>
          </a:p>
        </p:txBody>
      </p:sp>
      <p:sp>
        <p:nvSpPr>
          <p:cNvPr id="5" name="Arrow: Right 4">
            <a:extLst>
              <a:ext uri="{FF2B5EF4-FFF2-40B4-BE49-F238E27FC236}">
                <a16:creationId xmlns:a16="http://schemas.microsoft.com/office/drawing/2014/main" id="{28B57138-9D87-417A-89F7-ED2CE4F8299D}"/>
              </a:ext>
            </a:extLst>
          </p:cNvPr>
          <p:cNvSpPr/>
          <p:nvPr/>
        </p:nvSpPr>
        <p:spPr>
          <a:xfrm rot="10800000">
            <a:off x="6134151" y="4250976"/>
            <a:ext cx="3589472" cy="153204"/>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570516B-D76A-449D-82AE-B7BE01326275}"/>
              </a:ext>
            </a:extLst>
          </p:cNvPr>
          <p:cNvPicPr>
            <a:picLocks noChangeAspect="1"/>
          </p:cNvPicPr>
          <p:nvPr/>
        </p:nvPicPr>
        <p:blipFill>
          <a:blip r:embed="rId4">
            <a:extLst>
              <a:ext uri="{28A0092B-C50C-407E-A947-70E740481C1C}">
                <a14:useLocalDpi xmlns:a14="http://schemas.microsoft.com/office/drawing/2010/main" val="0"/>
              </a:ext>
            </a:extLst>
          </a:blip>
          <a:srcRect l="9277" r="9277"/>
          <a:stretch/>
        </p:blipFill>
        <p:spPr>
          <a:xfrm>
            <a:off x="1012706" y="4499941"/>
            <a:ext cx="2440308" cy="2098132"/>
          </a:xfrm>
          <a:prstGeom prst="rect">
            <a:avLst/>
          </a:prstGeom>
          <a:ln w="57150">
            <a:solidFill>
              <a:schemeClr val="bg1"/>
            </a:solidFill>
          </a:ln>
        </p:spPr>
      </p:pic>
      <p:sp>
        <p:nvSpPr>
          <p:cNvPr id="11" name="Content Placeholder 4">
            <a:extLst>
              <a:ext uri="{FF2B5EF4-FFF2-40B4-BE49-F238E27FC236}">
                <a16:creationId xmlns:a16="http://schemas.microsoft.com/office/drawing/2014/main" id="{81D2A0D4-F526-49AF-8900-8F111EB75762}"/>
              </a:ext>
            </a:extLst>
          </p:cNvPr>
          <p:cNvSpPr txBox="1">
            <a:spLocks/>
          </p:cNvSpPr>
          <p:nvPr/>
        </p:nvSpPr>
        <p:spPr>
          <a:xfrm>
            <a:off x="202606" y="1244829"/>
            <a:ext cx="4060509" cy="3006148"/>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dirty="0"/>
              <a:t>Service to Peoria BRT</a:t>
            </a:r>
          </a:p>
          <a:p>
            <a:pPr>
              <a:spcBef>
                <a:spcPts val="1200"/>
              </a:spcBef>
            </a:pPr>
            <a:r>
              <a:rPr lang="en-US" sz="2400" dirty="0"/>
              <a:t>Replaces Night Line Routes:</a:t>
            </a:r>
          </a:p>
          <a:p>
            <a:pPr lvl="1">
              <a:spcBef>
                <a:spcPts val="1200"/>
              </a:spcBef>
            </a:pPr>
            <a:r>
              <a:rPr lang="en-US" sz="2000" dirty="0"/>
              <a:t>440 (~11 daily riders)</a:t>
            </a:r>
          </a:p>
          <a:p>
            <a:pPr lvl="1">
              <a:spcBef>
                <a:spcPts val="1200"/>
              </a:spcBef>
            </a:pPr>
            <a:r>
              <a:rPr lang="en-US" sz="2000" dirty="0"/>
              <a:t>Revised 490 (~13 daily riders)</a:t>
            </a:r>
          </a:p>
          <a:p>
            <a:pPr>
              <a:spcBef>
                <a:spcPts val="1200"/>
              </a:spcBef>
            </a:pPr>
            <a:r>
              <a:rPr lang="en-US" sz="2400" dirty="0"/>
              <a:t>Future connection to Route 66 BRT service</a:t>
            </a:r>
          </a:p>
          <a:p>
            <a:pPr>
              <a:spcBef>
                <a:spcPts val="1200"/>
              </a:spcBef>
            </a:pPr>
            <a:r>
              <a:rPr lang="en-US" sz="2400" dirty="0"/>
              <a:t>Potential revision into two zones</a:t>
            </a:r>
          </a:p>
        </p:txBody>
      </p:sp>
      <p:sp>
        <p:nvSpPr>
          <p:cNvPr id="14" name="Arrow: Left-Right 13">
            <a:extLst>
              <a:ext uri="{FF2B5EF4-FFF2-40B4-BE49-F238E27FC236}">
                <a16:creationId xmlns:a16="http://schemas.microsoft.com/office/drawing/2014/main" id="{A81586E0-D083-4903-B2A8-18EF97D30A91}"/>
              </a:ext>
            </a:extLst>
          </p:cNvPr>
          <p:cNvSpPr/>
          <p:nvPr/>
        </p:nvSpPr>
        <p:spPr>
          <a:xfrm rot="16200000">
            <a:off x="6661888" y="3776618"/>
            <a:ext cx="1956100" cy="108807"/>
          </a:xfrm>
          <a:prstGeom prst="lef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DED90BBD-B2FC-4E93-A295-8ECE4A749260}"/>
              </a:ext>
            </a:extLst>
          </p:cNvPr>
          <p:cNvSpPr/>
          <p:nvPr/>
        </p:nvSpPr>
        <p:spPr>
          <a:xfrm>
            <a:off x="1813761" y="5171946"/>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05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r>
              <a:rPr lang="en-US" dirty="0"/>
              <a:t>House Rules</a:t>
            </a:r>
          </a:p>
          <a:p>
            <a:pPr>
              <a:spcBef>
                <a:spcPts val="1200"/>
              </a:spcBef>
            </a:pPr>
            <a:r>
              <a:rPr lang="en-US" dirty="0"/>
              <a:t>Meeting Purpose and Goal of the Project</a:t>
            </a:r>
          </a:p>
          <a:p>
            <a:pPr>
              <a:spcBef>
                <a:spcPts val="1200"/>
              </a:spcBef>
            </a:pPr>
            <a:r>
              <a:rPr lang="en-US" dirty="0"/>
              <a:t>What is Microtransit?</a:t>
            </a:r>
          </a:p>
          <a:p>
            <a:pPr>
              <a:spcBef>
                <a:spcPts val="1200"/>
              </a:spcBef>
            </a:pPr>
            <a:r>
              <a:rPr lang="en-US" dirty="0"/>
              <a:t>Microtransit Zones</a:t>
            </a:r>
          </a:p>
          <a:p>
            <a:pPr>
              <a:spcBef>
                <a:spcPts val="1200"/>
              </a:spcBef>
            </a:pPr>
            <a:r>
              <a:rPr lang="en-US" dirty="0"/>
              <a:t>Feedback</a:t>
            </a:r>
          </a:p>
          <a:p>
            <a:pPr>
              <a:spcBef>
                <a:spcPts val="1200"/>
              </a:spcBef>
            </a:pPr>
            <a:r>
              <a:rPr lang="en-US" dirty="0"/>
              <a:t>Question &amp; Answer Time</a:t>
            </a:r>
          </a:p>
          <a:p>
            <a:pPr>
              <a:spcBef>
                <a:spcPts val="1200"/>
              </a:spcBef>
            </a:pPr>
            <a:r>
              <a:rPr lang="en-US" dirty="0"/>
              <a:t>Project Timeline and Next Steps</a:t>
            </a:r>
          </a:p>
          <a:p>
            <a:pPr lvl="1">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Agenda</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6" name="Content Placeholder 4">
            <a:extLst>
              <a:ext uri="{FF2B5EF4-FFF2-40B4-BE49-F238E27FC236}">
                <a16:creationId xmlns:a16="http://schemas.microsoft.com/office/drawing/2014/main" id="{6CC61723-BF43-45B7-ACD6-A61A378F94AE}"/>
              </a:ext>
            </a:extLst>
          </p:cNvPr>
          <p:cNvSpPr txBox="1">
            <a:spLocks/>
          </p:cNvSpPr>
          <p:nvPr/>
        </p:nvSpPr>
        <p:spPr>
          <a:xfrm>
            <a:off x="500965" y="2999232"/>
            <a:ext cx="10515600" cy="2774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1200"/>
              </a:spcBef>
              <a:buNone/>
            </a:pPr>
            <a:endParaRPr lang="en-US" dirty="0"/>
          </a:p>
        </p:txBody>
      </p:sp>
      <p:sp>
        <p:nvSpPr>
          <p:cNvPr id="2" name="TextBox 1">
            <a:extLst>
              <a:ext uri="{FF2B5EF4-FFF2-40B4-BE49-F238E27FC236}">
                <a16:creationId xmlns:a16="http://schemas.microsoft.com/office/drawing/2014/main" id="{BE25BD66-6CEA-49EC-8D9E-BC563FEF8713}"/>
              </a:ext>
            </a:extLst>
          </p:cNvPr>
          <p:cNvSpPr txBox="1"/>
          <p:nvPr/>
        </p:nvSpPr>
        <p:spPr>
          <a:xfrm>
            <a:off x="2670131" y="5450716"/>
            <a:ext cx="6851737" cy="646331"/>
          </a:xfrm>
          <a:prstGeom prst="rect">
            <a:avLst/>
          </a:prstGeom>
          <a:noFill/>
        </p:spPr>
        <p:txBody>
          <a:bodyPr wrap="square" rtlCol="0">
            <a:spAutoFit/>
          </a:bodyPr>
          <a:lstStyle/>
          <a:p>
            <a:r>
              <a:rPr lang="en-US" sz="3600" dirty="0">
                <a:solidFill>
                  <a:srgbClr val="FF0000"/>
                </a:solidFill>
              </a:rPr>
              <a:t>NOTE: Meeting is being recorded</a:t>
            </a:r>
          </a:p>
        </p:txBody>
      </p:sp>
    </p:spTree>
    <p:extLst>
      <p:ext uri="{BB962C8B-B14F-4D97-AF65-F5344CB8AC3E}">
        <p14:creationId xmlns:p14="http://schemas.microsoft.com/office/powerpoint/2010/main" val="5053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3A3BF4-C777-4C44-A06D-F20F0D208411}"/>
              </a:ext>
            </a:extLst>
          </p:cNvPr>
          <p:cNvPicPr>
            <a:picLocks noChangeAspect="1"/>
          </p:cNvPicPr>
          <p:nvPr/>
        </p:nvPicPr>
        <p:blipFill>
          <a:blip r:embed="rId3">
            <a:extLst>
              <a:ext uri="{28A0092B-C50C-407E-A947-70E740481C1C}">
                <a14:useLocalDpi xmlns:a14="http://schemas.microsoft.com/office/drawing/2010/main" val="0"/>
              </a:ext>
            </a:extLst>
          </a:blip>
          <a:srcRect t="5412" b="5412"/>
          <a:stretch/>
        </p:blipFill>
        <p:spPr>
          <a:xfrm>
            <a:off x="3035029" y="1130824"/>
            <a:ext cx="9085634" cy="5673674"/>
          </a:xfrm>
          <a:prstGeom prst="rect">
            <a:avLst/>
          </a:prstGeom>
        </p:spPr>
      </p:pic>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West Tulsa and Jenks</a:t>
            </a:r>
          </a:p>
        </p:txBody>
      </p:sp>
      <p:sp>
        <p:nvSpPr>
          <p:cNvPr id="5" name="Arrow: Right 4">
            <a:extLst>
              <a:ext uri="{FF2B5EF4-FFF2-40B4-BE49-F238E27FC236}">
                <a16:creationId xmlns:a16="http://schemas.microsoft.com/office/drawing/2014/main" id="{F86CACCA-E7FC-41BA-8B25-DC474111F92D}"/>
              </a:ext>
            </a:extLst>
          </p:cNvPr>
          <p:cNvSpPr/>
          <p:nvPr/>
        </p:nvSpPr>
        <p:spPr>
          <a:xfrm>
            <a:off x="5606934" y="4242253"/>
            <a:ext cx="1835308" cy="153169"/>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95463A6-A0FD-410E-A308-D90044A8B0CE}"/>
              </a:ext>
            </a:extLst>
          </p:cNvPr>
          <p:cNvSpPr/>
          <p:nvPr/>
        </p:nvSpPr>
        <p:spPr>
          <a:xfrm>
            <a:off x="5921297" y="3583383"/>
            <a:ext cx="4335782" cy="153169"/>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911E9DB7-DAE9-4532-8321-5E9D8D8CCFB4}"/>
              </a:ext>
            </a:extLst>
          </p:cNvPr>
          <p:cNvSpPr txBox="1">
            <a:spLocks/>
          </p:cNvSpPr>
          <p:nvPr/>
        </p:nvSpPr>
        <p:spPr>
          <a:xfrm>
            <a:off x="156027" y="1490914"/>
            <a:ext cx="2528806" cy="2904508"/>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dirty="0"/>
              <a:t>Service to Peoria BRT</a:t>
            </a:r>
          </a:p>
          <a:p>
            <a:pPr>
              <a:spcBef>
                <a:spcPts val="1200"/>
              </a:spcBef>
            </a:pPr>
            <a:r>
              <a:rPr lang="en-US" sz="2400" dirty="0"/>
              <a:t>Replaces Night Line Route 490 (~13 daily riders)</a:t>
            </a:r>
          </a:p>
          <a:p>
            <a:pPr>
              <a:spcBef>
                <a:spcPts val="1200"/>
              </a:spcBef>
            </a:pPr>
            <a:r>
              <a:rPr lang="en-US" sz="2400" dirty="0"/>
              <a:t>Includes portion of Jenks</a:t>
            </a:r>
          </a:p>
        </p:txBody>
      </p:sp>
      <p:pic>
        <p:nvPicPr>
          <p:cNvPr id="10" name="Picture 9">
            <a:extLst>
              <a:ext uri="{FF2B5EF4-FFF2-40B4-BE49-F238E27FC236}">
                <a16:creationId xmlns:a16="http://schemas.microsoft.com/office/drawing/2014/main" id="{DABC5441-56D2-4D98-9153-CA2C10098A15}"/>
              </a:ext>
            </a:extLst>
          </p:cNvPr>
          <p:cNvPicPr>
            <a:picLocks noChangeAspect="1"/>
          </p:cNvPicPr>
          <p:nvPr/>
        </p:nvPicPr>
        <p:blipFill>
          <a:blip r:embed="rId4">
            <a:extLst>
              <a:ext uri="{28A0092B-C50C-407E-A947-70E740481C1C}">
                <a14:useLocalDpi xmlns:a14="http://schemas.microsoft.com/office/drawing/2010/main" val="0"/>
              </a:ext>
            </a:extLst>
          </a:blip>
          <a:srcRect l="11013" r="11013"/>
          <a:stretch/>
        </p:blipFill>
        <p:spPr>
          <a:xfrm>
            <a:off x="421137" y="4395422"/>
            <a:ext cx="2438794" cy="2190197"/>
          </a:xfrm>
          <a:prstGeom prst="rect">
            <a:avLst/>
          </a:prstGeom>
          <a:ln w="57150">
            <a:solidFill>
              <a:schemeClr val="bg1"/>
            </a:solidFill>
          </a:ln>
        </p:spPr>
      </p:pic>
      <p:sp>
        <p:nvSpPr>
          <p:cNvPr id="11" name="Star: 5 Points 10">
            <a:extLst>
              <a:ext uri="{FF2B5EF4-FFF2-40B4-BE49-F238E27FC236}">
                <a16:creationId xmlns:a16="http://schemas.microsoft.com/office/drawing/2014/main" id="{877D010E-C305-44E6-9E3E-AA79AF583AE7}"/>
              </a:ext>
            </a:extLst>
          </p:cNvPr>
          <p:cNvSpPr/>
          <p:nvPr/>
        </p:nvSpPr>
        <p:spPr>
          <a:xfrm>
            <a:off x="1179130" y="5095746"/>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98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AB3DA-DAF7-4CE6-81D3-33449554E217}"/>
              </a:ext>
            </a:extLst>
          </p:cNvPr>
          <p:cNvPicPr>
            <a:picLocks noChangeAspect="1"/>
          </p:cNvPicPr>
          <p:nvPr/>
        </p:nvPicPr>
        <p:blipFill>
          <a:blip r:embed="rId3">
            <a:extLst>
              <a:ext uri="{28A0092B-C50C-407E-A947-70E740481C1C}">
                <a14:useLocalDpi xmlns:a14="http://schemas.microsoft.com/office/drawing/2010/main" val="0"/>
              </a:ext>
            </a:extLst>
          </a:blip>
          <a:srcRect t="6685" b="6685"/>
          <a:stretch/>
        </p:blipFill>
        <p:spPr>
          <a:xfrm>
            <a:off x="2913038" y="1229846"/>
            <a:ext cx="9226486" cy="5597110"/>
          </a:xfrm>
          <a:prstGeom prst="rect">
            <a:avLst/>
          </a:prstGeom>
        </p:spPr>
      </p:pic>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Workforce Express</a:t>
            </a:r>
          </a:p>
        </p:txBody>
      </p:sp>
      <p:sp>
        <p:nvSpPr>
          <p:cNvPr id="2" name="Arrow: Curved Down 1">
            <a:extLst>
              <a:ext uri="{FF2B5EF4-FFF2-40B4-BE49-F238E27FC236}">
                <a16:creationId xmlns:a16="http://schemas.microsoft.com/office/drawing/2014/main" id="{2DD999C3-B1FC-4D7F-8821-73F9B84479DB}"/>
              </a:ext>
            </a:extLst>
          </p:cNvPr>
          <p:cNvSpPr/>
          <p:nvPr/>
        </p:nvSpPr>
        <p:spPr>
          <a:xfrm>
            <a:off x="8237537" y="3503844"/>
            <a:ext cx="763793" cy="346911"/>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08086825-260B-449C-8CEE-D9600483DDD4}"/>
              </a:ext>
            </a:extLst>
          </p:cNvPr>
          <p:cNvSpPr/>
          <p:nvPr/>
        </p:nvSpPr>
        <p:spPr>
          <a:xfrm rot="10956885">
            <a:off x="8202581" y="3958845"/>
            <a:ext cx="763793" cy="346911"/>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4">
            <a:extLst>
              <a:ext uri="{FF2B5EF4-FFF2-40B4-BE49-F238E27FC236}">
                <a16:creationId xmlns:a16="http://schemas.microsoft.com/office/drawing/2014/main" id="{91134E37-3AE8-4C87-B359-8C972F51D3F2}"/>
              </a:ext>
            </a:extLst>
          </p:cNvPr>
          <p:cNvSpPr txBox="1">
            <a:spLocks/>
          </p:cNvSpPr>
          <p:nvPr/>
        </p:nvSpPr>
        <p:spPr>
          <a:xfrm>
            <a:off x="129200" y="1363353"/>
            <a:ext cx="3388700" cy="3220086"/>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dirty="0"/>
              <a:t>Capture worker origins for access to major employers and transfers</a:t>
            </a:r>
          </a:p>
          <a:p>
            <a:pPr>
              <a:spcBef>
                <a:spcPts val="1200"/>
              </a:spcBef>
            </a:pPr>
            <a:r>
              <a:rPr lang="en-US" sz="2400" dirty="0"/>
              <a:t>Replaces Workforce Express Network Route 969 (max. of 16 daily riders since Oct ‘20) and updates span of service</a:t>
            </a:r>
          </a:p>
          <a:p>
            <a:pPr>
              <a:spcBef>
                <a:spcPts val="1200"/>
              </a:spcBef>
            </a:pPr>
            <a:r>
              <a:rPr lang="en-US" sz="2400" dirty="0"/>
              <a:t>Connections to Routes 110, 201, 410, 460, Peoria BRT</a:t>
            </a:r>
          </a:p>
        </p:txBody>
      </p:sp>
      <p:pic>
        <p:nvPicPr>
          <p:cNvPr id="10" name="Picture 9">
            <a:extLst>
              <a:ext uri="{FF2B5EF4-FFF2-40B4-BE49-F238E27FC236}">
                <a16:creationId xmlns:a16="http://schemas.microsoft.com/office/drawing/2014/main" id="{57D1631A-08BF-432E-8F55-DE0F48D9E46A}"/>
              </a:ext>
            </a:extLst>
          </p:cNvPr>
          <p:cNvPicPr>
            <a:picLocks noChangeAspect="1"/>
          </p:cNvPicPr>
          <p:nvPr/>
        </p:nvPicPr>
        <p:blipFill>
          <a:blip r:embed="rId4">
            <a:extLst>
              <a:ext uri="{28A0092B-C50C-407E-A947-70E740481C1C}">
                <a14:useLocalDpi xmlns:a14="http://schemas.microsoft.com/office/drawing/2010/main" val="0"/>
              </a:ext>
            </a:extLst>
          </a:blip>
          <a:srcRect l="7496" r="7496"/>
          <a:stretch/>
        </p:blipFill>
        <p:spPr>
          <a:xfrm>
            <a:off x="129200" y="4583439"/>
            <a:ext cx="2723475" cy="2243517"/>
          </a:xfrm>
          <a:prstGeom prst="rect">
            <a:avLst/>
          </a:prstGeom>
          <a:ln w="57150">
            <a:solidFill>
              <a:schemeClr val="bg1"/>
            </a:solidFill>
          </a:ln>
        </p:spPr>
      </p:pic>
      <p:sp>
        <p:nvSpPr>
          <p:cNvPr id="11" name="Arrow: Right 10">
            <a:extLst>
              <a:ext uri="{FF2B5EF4-FFF2-40B4-BE49-F238E27FC236}">
                <a16:creationId xmlns:a16="http://schemas.microsoft.com/office/drawing/2014/main" id="{9FEB9787-1236-4831-8FB1-508583C5A65C}"/>
              </a:ext>
            </a:extLst>
          </p:cNvPr>
          <p:cNvSpPr/>
          <p:nvPr/>
        </p:nvSpPr>
        <p:spPr>
          <a:xfrm rot="10800000">
            <a:off x="5714103" y="3612471"/>
            <a:ext cx="763793" cy="129656"/>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Arrow: Right 11">
            <a:extLst>
              <a:ext uri="{FF2B5EF4-FFF2-40B4-BE49-F238E27FC236}">
                <a16:creationId xmlns:a16="http://schemas.microsoft.com/office/drawing/2014/main" id="{3AA5098E-A04C-4ED7-8A1D-1A27C6F9877B}"/>
              </a:ext>
            </a:extLst>
          </p:cNvPr>
          <p:cNvSpPr/>
          <p:nvPr/>
        </p:nvSpPr>
        <p:spPr>
          <a:xfrm rot="5400000">
            <a:off x="6095999" y="4640067"/>
            <a:ext cx="763793" cy="129656"/>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Star: 5 Points 12">
            <a:extLst>
              <a:ext uri="{FF2B5EF4-FFF2-40B4-BE49-F238E27FC236}">
                <a16:creationId xmlns:a16="http://schemas.microsoft.com/office/drawing/2014/main" id="{1250D4D6-18F6-49A8-BDF4-EF79DEEA9335}"/>
              </a:ext>
            </a:extLst>
          </p:cNvPr>
          <p:cNvSpPr/>
          <p:nvPr/>
        </p:nvSpPr>
        <p:spPr>
          <a:xfrm>
            <a:off x="1004006" y="5299694"/>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8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E03874-3B62-4841-95A3-68EE94478288}"/>
              </a:ext>
            </a:extLst>
          </p:cNvPr>
          <p:cNvPicPr>
            <a:picLocks noChangeAspect="1"/>
          </p:cNvPicPr>
          <p:nvPr/>
        </p:nvPicPr>
        <p:blipFill>
          <a:blip r:embed="rId3">
            <a:extLst>
              <a:ext uri="{28A0092B-C50C-407E-A947-70E740481C1C}">
                <a14:useLocalDpi xmlns:a14="http://schemas.microsoft.com/office/drawing/2010/main" val="0"/>
              </a:ext>
            </a:extLst>
          </a:blip>
          <a:srcRect l="5139" r="5139"/>
          <a:stretch/>
        </p:blipFill>
        <p:spPr>
          <a:xfrm>
            <a:off x="4338536" y="726964"/>
            <a:ext cx="7772400" cy="6066267"/>
          </a:xfrm>
          <a:prstGeom prst="rect">
            <a:avLst/>
          </a:prstGeom>
        </p:spPr>
      </p:pic>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Broken Arrow</a:t>
            </a:r>
          </a:p>
        </p:txBody>
      </p:sp>
      <p:sp>
        <p:nvSpPr>
          <p:cNvPr id="5" name="Arrow: Curved Down 4">
            <a:extLst>
              <a:ext uri="{FF2B5EF4-FFF2-40B4-BE49-F238E27FC236}">
                <a16:creationId xmlns:a16="http://schemas.microsoft.com/office/drawing/2014/main" id="{7D922885-1219-4B42-8A45-7FB92F9CAE19}"/>
              </a:ext>
            </a:extLst>
          </p:cNvPr>
          <p:cNvSpPr/>
          <p:nvPr/>
        </p:nvSpPr>
        <p:spPr>
          <a:xfrm>
            <a:off x="9188593" y="2511335"/>
            <a:ext cx="763793" cy="346911"/>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EF15DD44-BBD2-4FAD-B8C6-CBAA7783039B}"/>
              </a:ext>
            </a:extLst>
          </p:cNvPr>
          <p:cNvSpPr/>
          <p:nvPr/>
        </p:nvSpPr>
        <p:spPr>
          <a:xfrm rot="10956885">
            <a:off x="9153637" y="2966336"/>
            <a:ext cx="763793" cy="346911"/>
          </a:xfrm>
          <a:prstGeom prst="curvedDown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59826493-F311-42FF-A7FF-BDA4659E1939}"/>
              </a:ext>
            </a:extLst>
          </p:cNvPr>
          <p:cNvPicPr>
            <a:picLocks noChangeAspect="1"/>
          </p:cNvPicPr>
          <p:nvPr/>
        </p:nvPicPr>
        <p:blipFill>
          <a:blip r:embed="rId4">
            <a:extLst>
              <a:ext uri="{28A0092B-C50C-407E-A947-70E740481C1C}">
                <a14:useLocalDpi xmlns:a14="http://schemas.microsoft.com/office/drawing/2010/main" val="0"/>
              </a:ext>
            </a:extLst>
          </a:blip>
          <a:srcRect l="7056" r="7056"/>
          <a:stretch/>
        </p:blipFill>
        <p:spPr>
          <a:xfrm>
            <a:off x="428265" y="4248369"/>
            <a:ext cx="2723475" cy="2220525"/>
          </a:xfrm>
          <a:prstGeom prst="rect">
            <a:avLst/>
          </a:prstGeom>
          <a:ln w="57150">
            <a:solidFill>
              <a:schemeClr val="bg1"/>
            </a:solidFill>
          </a:ln>
        </p:spPr>
      </p:pic>
      <p:sp>
        <p:nvSpPr>
          <p:cNvPr id="2" name="Rectangle 1">
            <a:extLst>
              <a:ext uri="{FF2B5EF4-FFF2-40B4-BE49-F238E27FC236}">
                <a16:creationId xmlns:a16="http://schemas.microsoft.com/office/drawing/2014/main" id="{9E37C52E-A381-4708-9C63-97F5D99285F5}"/>
              </a:ext>
            </a:extLst>
          </p:cNvPr>
          <p:cNvSpPr/>
          <p:nvPr/>
        </p:nvSpPr>
        <p:spPr>
          <a:xfrm>
            <a:off x="5575610" y="2511335"/>
            <a:ext cx="178419" cy="212303"/>
          </a:xfrm>
          <a:prstGeom prst="rect">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7296E8-92E5-4F12-BE50-C81FEBEDB350}"/>
              </a:ext>
            </a:extLst>
          </p:cNvPr>
          <p:cNvSpPr txBox="1"/>
          <p:nvPr/>
        </p:nvSpPr>
        <p:spPr>
          <a:xfrm>
            <a:off x="5754029" y="2463597"/>
            <a:ext cx="1000554" cy="307777"/>
          </a:xfrm>
          <a:prstGeom prst="rect">
            <a:avLst/>
          </a:prstGeom>
          <a:noFill/>
        </p:spPr>
        <p:txBody>
          <a:bodyPr wrap="square" rtlCol="0">
            <a:spAutoFit/>
          </a:bodyPr>
          <a:lstStyle/>
          <a:p>
            <a:r>
              <a:rPr lang="en-US" sz="1400" b="1" dirty="0">
                <a:solidFill>
                  <a:schemeClr val="tx1">
                    <a:lumMod val="65000"/>
                    <a:lumOff val="35000"/>
                  </a:schemeClr>
                </a:solidFill>
              </a:rPr>
              <a:t>SUB-HUB</a:t>
            </a:r>
          </a:p>
        </p:txBody>
      </p:sp>
      <p:sp>
        <p:nvSpPr>
          <p:cNvPr id="7" name="Content Placeholder 4">
            <a:extLst>
              <a:ext uri="{FF2B5EF4-FFF2-40B4-BE49-F238E27FC236}">
                <a16:creationId xmlns:a16="http://schemas.microsoft.com/office/drawing/2014/main" id="{8EB0AAC7-B48E-470B-A1A3-1472BFB6DCEE}"/>
              </a:ext>
            </a:extLst>
          </p:cNvPr>
          <p:cNvSpPr txBox="1">
            <a:spLocks/>
          </p:cNvSpPr>
          <p:nvPr/>
        </p:nvSpPr>
        <p:spPr>
          <a:xfrm>
            <a:off x="140179" y="1439110"/>
            <a:ext cx="4198357" cy="2501274"/>
          </a:xfrm>
          <a:prstGeom prst="rect">
            <a:avLst/>
          </a:prstGeom>
          <a:solidFill>
            <a:schemeClr val="bg1"/>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dirty="0"/>
              <a:t>Internal circulation for Broken Arrow residents plus transfers</a:t>
            </a:r>
          </a:p>
          <a:p>
            <a:pPr>
              <a:spcBef>
                <a:spcPts val="1200"/>
              </a:spcBef>
            </a:pPr>
            <a:r>
              <a:rPr lang="en-US" dirty="0"/>
              <a:t>Replaces Route 508 (~27 daily riders, Mon-Fri)</a:t>
            </a:r>
          </a:p>
          <a:p>
            <a:pPr>
              <a:spcBef>
                <a:spcPts val="1200"/>
              </a:spcBef>
            </a:pPr>
            <a:r>
              <a:rPr lang="en-US" dirty="0"/>
              <a:t>Includes Park and Rides for Routes 902, 909 and transfer to 310</a:t>
            </a:r>
          </a:p>
          <a:p>
            <a:pPr>
              <a:spcBef>
                <a:spcPts val="1200"/>
              </a:spcBef>
            </a:pPr>
            <a:r>
              <a:rPr lang="en-US" dirty="0"/>
              <a:t>Connection to Sub-hub?</a:t>
            </a:r>
          </a:p>
        </p:txBody>
      </p:sp>
      <p:sp>
        <p:nvSpPr>
          <p:cNvPr id="11" name="Star: 5 Points 10">
            <a:extLst>
              <a:ext uri="{FF2B5EF4-FFF2-40B4-BE49-F238E27FC236}">
                <a16:creationId xmlns:a16="http://schemas.microsoft.com/office/drawing/2014/main" id="{538D1200-91BE-434F-88CD-196376BE3893}"/>
              </a:ext>
            </a:extLst>
          </p:cNvPr>
          <p:cNvSpPr/>
          <p:nvPr/>
        </p:nvSpPr>
        <p:spPr>
          <a:xfrm>
            <a:off x="1272255" y="4936193"/>
            <a:ext cx="254000" cy="203200"/>
          </a:xfrm>
          <a:prstGeom prst="star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0DD9DEA-9995-4B31-A336-44C3C3010FE4}"/>
              </a:ext>
            </a:extLst>
          </p:cNvPr>
          <p:cNvSpPr/>
          <p:nvPr/>
        </p:nvSpPr>
        <p:spPr>
          <a:xfrm rot="12939715">
            <a:off x="7907557" y="2277340"/>
            <a:ext cx="763793" cy="129656"/>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Right 13">
            <a:extLst>
              <a:ext uri="{FF2B5EF4-FFF2-40B4-BE49-F238E27FC236}">
                <a16:creationId xmlns:a16="http://schemas.microsoft.com/office/drawing/2014/main" id="{4D2FCA08-2D4A-43E1-AD5A-E5E46EABBE12}"/>
              </a:ext>
            </a:extLst>
          </p:cNvPr>
          <p:cNvSpPr/>
          <p:nvPr/>
        </p:nvSpPr>
        <p:spPr>
          <a:xfrm rot="10800000">
            <a:off x="6900658" y="2949094"/>
            <a:ext cx="763793" cy="129656"/>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6792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F028-F60C-464E-A561-D0255350ADC6}"/>
              </a:ext>
            </a:extLst>
          </p:cNvPr>
          <p:cNvSpPr>
            <a:spLocks noGrp="1"/>
          </p:cNvSpPr>
          <p:nvPr>
            <p:ph type="title"/>
          </p:nvPr>
        </p:nvSpPr>
        <p:spPr/>
        <p:txBody>
          <a:bodyPr>
            <a:normAutofit fontScale="90000"/>
          </a:bodyPr>
          <a:lstStyle/>
          <a:p>
            <a:r>
              <a:rPr lang="en-US" dirty="0"/>
              <a:t>Feedback</a:t>
            </a:r>
          </a:p>
        </p:txBody>
      </p:sp>
    </p:spTree>
    <p:extLst>
      <p:ext uri="{BB962C8B-B14F-4D97-AF65-F5344CB8AC3E}">
        <p14:creationId xmlns:p14="http://schemas.microsoft.com/office/powerpoint/2010/main" val="174756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Feedback</a:t>
            </a:r>
          </a:p>
        </p:txBody>
      </p:sp>
      <p:sp>
        <p:nvSpPr>
          <p:cNvPr id="7" name="Content Placeholder 4">
            <a:extLst>
              <a:ext uri="{FF2B5EF4-FFF2-40B4-BE49-F238E27FC236}">
                <a16:creationId xmlns:a16="http://schemas.microsoft.com/office/drawing/2014/main" id="{8EB0AAC7-B48E-470B-A1A3-1472BFB6DCEE}"/>
              </a:ext>
            </a:extLst>
          </p:cNvPr>
          <p:cNvSpPr txBox="1">
            <a:spLocks/>
          </p:cNvSpPr>
          <p:nvPr/>
        </p:nvSpPr>
        <p:spPr>
          <a:xfrm>
            <a:off x="1225293" y="3373754"/>
            <a:ext cx="9639441" cy="1107974"/>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sz="4400" dirty="0"/>
              <a:t>http://tiny.cc/microtransit_feedback</a:t>
            </a:r>
          </a:p>
        </p:txBody>
      </p:sp>
    </p:spTree>
    <p:extLst>
      <p:ext uri="{BB962C8B-B14F-4D97-AF65-F5344CB8AC3E}">
        <p14:creationId xmlns:p14="http://schemas.microsoft.com/office/powerpoint/2010/main" val="398072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F028-F60C-464E-A561-D0255350ADC6}"/>
              </a:ext>
            </a:extLst>
          </p:cNvPr>
          <p:cNvSpPr>
            <a:spLocks noGrp="1"/>
          </p:cNvSpPr>
          <p:nvPr>
            <p:ph type="title"/>
          </p:nvPr>
        </p:nvSpPr>
        <p:spPr/>
        <p:txBody>
          <a:bodyPr>
            <a:normAutofit fontScale="90000"/>
          </a:bodyPr>
          <a:lstStyle/>
          <a:p>
            <a:r>
              <a:rPr lang="en-US" dirty="0"/>
              <a:t>Question and Answer Time (Q&amp;A)</a:t>
            </a:r>
          </a:p>
        </p:txBody>
      </p:sp>
    </p:spTree>
    <p:extLst>
      <p:ext uri="{BB962C8B-B14F-4D97-AF65-F5344CB8AC3E}">
        <p14:creationId xmlns:p14="http://schemas.microsoft.com/office/powerpoint/2010/main" val="340126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endParaRPr lang="en-US" dirty="0"/>
          </a:p>
          <a:p>
            <a:pPr>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Project Timeline and Next Steps</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7" name="Content Placeholder 4">
            <a:extLst>
              <a:ext uri="{FF2B5EF4-FFF2-40B4-BE49-F238E27FC236}">
                <a16:creationId xmlns:a16="http://schemas.microsoft.com/office/drawing/2014/main" id="{68D14BE2-E4B5-4E40-BD40-51A35FF5A84E}"/>
              </a:ext>
            </a:extLst>
          </p:cNvPr>
          <p:cNvSpPr txBox="1">
            <a:spLocks/>
          </p:cNvSpPr>
          <p:nvPr/>
        </p:nvSpPr>
        <p:spPr>
          <a:xfrm>
            <a:off x="500965" y="142254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endParaRPr lang="en-US" dirty="0"/>
          </a:p>
        </p:txBody>
      </p:sp>
      <p:pic>
        <p:nvPicPr>
          <p:cNvPr id="3" name="Picture 2" descr="A screenshot of a computer&#10;&#10;Description automatically generated with medium confidence">
            <a:extLst>
              <a:ext uri="{FF2B5EF4-FFF2-40B4-BE49-F238E27FC236}">
                <a16:creationId xmlns:a16="http://schemas.microsoft.com/office/drawing/2014/main" id="{7C594629-34EE-4F8F-B22A-52946353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94" y="1453700"/>
            <a:ext cx="11902612" cy="3950600"/>
          </a:xfrm>
          <a:prstGeom prst="rect">
            <a:avLst/>
          </a:prstGeom>
        </p:spPr>
      </p:pic>
    </p:spTree>
    <p:extLst>
      <p:ext uri="{BB962C8B-B14F-4D97-AF65-F5344CB8AC3E}">
        <p14:creationId xmlns:p14="http://schemas.microsoft.com/office/powerpoint/2010/main" val="139276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946989"/>
            <a:ext cx="10515600" cy="4351338"/>
          </a:xfrm>
          <a:prstGeom prst="rect">
            <a:avLst/>
          </a:prstGeom>
        </p:spPr>
        <p:txBody>
          <a:bodyPr>
            <a:normAutofit/>
          </a:bodyPr>
          <a:lstStyle/>
          <a:p>
            <a:pPr>
              <a:spcBef>
                <a:spcPts val="1200"/>
              </a:spcBef>
            </a:pPr>
            <a:endParaRPr lang="en-US" dirty="0"/>
          </a:p>
          <a:p>
            <a:pPr>
              <a:spcBef>
                <a:spcPts val="1200"/>
              </a:spcBef>
            </a:pPr>
            <a:r>
              <a:rPr lang="en-US" sz="3200" dirty="0"/>
              <a:t>Feedback tool: </a:t>
            </a:r>
            <a:r>
              <a:rPr lang="en-US" sz="3200" dirty="0">
                <a:solidFill>
                  <a:srgbClr val="0070C0"/>
                </a:solidFill>
              </a:rPr>
              <a:t>http://tiny.cc/microtransit_feedback</a:t>
            </a:r>
          </a:p>
          <a:p>
            <a:pPr marL="0" indent="0">
              <a:spcBef>
                <a:spcPts val="1200"/>
              </a:spcBef>
              <a:buNone/>
            </a:pPr>
            <a:endParaRPr lang="en-US" sz="3200" dirty="0"/>
          </a:p>
          <a:p>
            <a:pPr>
              <a:spcBef>
                <a:spcPts val="1200"/>
              </a:spcBef>
            </a:pPr>
            <a:r>
              <a:rPr lang="en-US" sz="3200" dirty="0">
                <a:effectLst/>
              </a:rPr>
              <a:t>Email Tulsa Transit: </a:t>
            </a:r>
            <a:r>
              <a:rPr lang="en-US" sz="3200" dirty="0">
                <a:solidFill>
                  <a:srgbClr val="0563C1"/>
                </a:solidFill>
                <a:effectLst/>
                <a:ea typeface="Times New Roman" panose="02020603050405020304" pitchFamily="18" charset="0"/>
              </a:rPr>
              <a:t>info@tulsatransit.org</a:t>
            </a:r>
            <a:r>
              <a:rPr lang="en-US" sz="3200" dirty="0">
                <a:effectLst/>
                <a:ea typeface="Times New Roman" panose="02020603050405020304" pitchFamily="18" charset="0"/>
              </a:rPr>
              <a:t> </a:t>
            </a:r>
            <a:endParaRPr lang="en-US" dirty="0">
              <a:effectLst/>
              <a:ea typeface="Times New Roman" panose="02020603050405020304" pitchFamily="18" charset="0"/>
            </a:endParaRPr>
          </a:p>
          <a:p>
            <a:pPr marL="0" indent="0">
              <a:spcBef>
                <a:spcPts val="1200"/>
              </a:spcBef>
              <a:buNone/>
            </a:pPr>
            <a:endParaRPr lang="en-US" i="1" dirty="0">
              <a:effectLst/>
              <a:ea typeface="Times New Roman" panose="02020603050405020304" pitchFamily="18" charset="0"/>
            </a:endParaRPr>
          </a:p>
          <a:p>
            <a:pPr>
              <a:spcBef>
                <a:spcPts val="1200"/>
              </a:spcBef>
            </a:pPr>
            <a:r>
              <a:rPr lang="en-US" sz="3200" dirty="0"/>
              <a:t>Call Tulsa Transit: </a:t>
            </a:r>
            <a:r>
              <a:rPr lang="en-US" sz="3200" dirty="0">
                <a:solidFill>
                  <a:srgbClr val="0070C0"/>
                </a:solidFill>
              </a:rPr>
              <a:t>918-582-2100</a:t>
            </a:r>
            <a:r>
              <a:rPr lang="en-US" sz="3200" dirty="0"/>
              <a:t> </a:t>
            </a:r>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Ways to Ask or Comment After the Meeting</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7" name="Content Placeholder 4">
            <a:extLst>
              <a:ext uri="{FF2B5EF4-FFF2-40B4-BE49-F238E27FC236}">
                <a16:creationId xmlns:a16="http://schemas.microsoft.com/office/drawing/2014/main" id="{68D14BE2-E4B5-4E40-BD40-51A35FF5A84E}"/>
              </a:ext>
            </a:extLst>
          </p:cNvPr>
          <p:cNvSpPr txBox="1">
            <a:spLocks/>
          </p:cNvSpPr>
          <p:nvPr/>
        </p:nvSpPr>
        <p:spPr>
          <a:xfrm>
            <a:off x="500965" y="142254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endParaRPr lang="en-US" dirty="0"/>
          </a:p>
        </p:txBody>
      </p:sp>
    </p:spTree>
    <p:extLst>
      <p:ext uri="{BB962C8B-B14F-4D97-AF65-F5344CB8AC3E}">
        <p14:creationId xmlns:p14="http://schemas.microsoft.com/office/powerpoint/2010/main" val="29704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marL="342900" marR="0" lvl="0" indent="-342900">
              <a:lnSpc>
                <a:spcPct val="150000"/>
              </a:lnSpc>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Times New Roman" panose="02020603050405020304" pitchFamily="18" charset="0"/>
              </a:rPr>
              <a:t>Please keep yourself on mute until the Q&amp;A session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Times New Roman" panose="02020603050405020304" pitchFamily="18" charset="0"/>
              </a:rPr>
              <a:t>Please hold questions until the Q&amp;A session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Times New Roman" panose="02020603050405020304" pitchFamily="18" charset="0"/>
              </a:rPr>
              <a:t>Please keep questions relevant to the meeting topic of Microtransit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Times New Roman" panose="02020603050405020304" pitchFamily="18" charset="0"/>
              </a:rPr>
              <a:t>Use the chat and/or ‘raise hand’ feature if you need clarification on a slide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cs typeface="Times New Roman" panose="02020603050405020304" pitchFamily="18" charset="0"/>
              </a:rPr>
              <a:t>Please be mindful of time to make sure everyone can be heard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dirty="0">
                <a:effectLst/>
                <a:latin typeface="Calibri" panose="020F0502020204030204" pitchFamily="34" charset="0"/>
                <a:ea typeface="Times New Roman" panose="02020603050405020304" pitchFamily="18" charset="0"/>
                <a:cs typeface="Times New Roman" panose="02020603050405020304" pitchFamily="18" charset="0"/>
              </a:rPr>
              <a:t>If you are joining by phone, email questions to </a:t>
            </a:r>
            <a:r>
              <a:rPr lang="en-US" i="1"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info@tulsatransit.org</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House Rules and How to Ask a Question</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03423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fontScale="92500"/>
          </a:bodyPr>
          <a:lstStyle/>
          <a:p>
            <a:pPr marL="0" indent="0">
              <a:spcBef>
                <a:spcPts val="1200"/>
              </a:spcBef>
              <a:buNone/>
            </a:pPr>
            <a:r>
              <a:rPr lang="en-US" b="1" dirty="0"/>
              <a:t>Goal of the Pilot</a:t>
            </a:r>
          </a:p>
          <a:p>
            <a:pPr marL="0" indent="0">
              <a:spcBef>
                <a:spcPts val="1200"/>
              </a:spcBef>
              <a:buNone/>
            </a:pPr>
            <a:r>
              <a:rPr lang="en-US" dirty="0"/>
              <a:t>Better serve Tulsa Transit rider markets where there is low ridership demand:</a:t>
            </a:r>
          </a:p>
          <a:p>
            <a:pPr>
              <a:spcBef>
                <a:spcPts val="1200"/>
              </a:spcBef>
            </a:pPr>
            <a:r>
              <a:rPr lang="en-US" dirty="0"/>
              <a:t>Nightline and Sunday Routes,</a:t>
            </a:r>
          </a:p>
          <a:p>
            <a:pPr>
              <a:spcBef>
                <a:spcPts val="1200"/>
              </a:spcBef>
            </a:pPr>
            <a:r>
              <a:rPr lang="en-US" dirty="0"/>
              <a:t>Workforce Express Network, or</a:t>
            </a:r>
          </a:p>
          <a:p>
            <a:pPr>
              <a:spcBef>
                <a:spcPts val="1200"/>
              </a:spcBef>
            </a:pPr>
            <a:r>
              <a:rPr lang="en-US" dirty="0"/>
              <a:t>Broken Arrow Route 508</a:t>
            </a:r>
          </a:p>
          <a:p>
            <a:pPr>
              <a:spcBef>
                <a:spcPts val="1200"/>
              </a:spcBef>
            </a:pPr>
            <a:endParaRPr lang="en-US" dirty="0"/>
          </a:p>
          <a:p>
            <a:pPr marL="0" indent="0">
              <a:spcBef>
                <a:spcPts val="1200"/>
              </a:spcBef>
              <a:buNone/>
            </a:pPr>
            <a:r>
              <a:rPr lang="en-US" b="1" dirty="0"/>
              <a:t>Meeting Purpose</a:t>
            </a:r>
          </a:p>
          <a:p>
            <a:pPr>
              <a:spcBef>
                <a:spcPts val="1200"/>
              </a:spcBef>
            </a:pPr>
            <a:r>
              <a:rPr lang="en-US" dirty="0"/>
              <a:t>Inform public on what microtransit service is and what the microtransit service experience would be like</a:t>
            </a:r>
          </a:p>
          <a:p>
            <a:pPr>
              <a:spcBef>
                <a:spcPts val="1200"/>
              </a:spcBef>
            </a:pPr>
            <a:r>
              <a:rPr lang="en-US" dirty="0"/>
              <a:t>Gain public feedback on pilot microtransit service areas considered</a:t>
            </a:r>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Project Goal and Meeting Purpose</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83448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F028-F60C-464E-A561-D0255350ADC6}"/>
              </a:ext>
            </a:extLst>
          </p:cNvPr>
          <p:cNvSpPr>
            <a:spLocks noGrp="1"/>
          </p:cNvSpPr>
          <p:nvPr>
            <p:ph type="title"/>
          </p:nvPr>
        </p:nvSpPr>
        <p:spPr/>
        <p:txBody>
          <a:bodyPr>
            <a:normAutofit fontScale="90000"/>
          </a:bodyPr>
          <a:lstStyle/>
          <a:p>
            <a:r>
              <a:rPr lang="en-US" dirty="0"/>
              <a:t>What is Microtransit?</a:t>
            </a:r>
          </a:p>
        </p:txBody>
      </p:sp>
    </p:spTree>
    <p:extLst>
      <p:ext uri="{BB962C8B-B14F-4D97-AF65-F5344CB8AC3E}">
        <p14:creationId xmlns:p14="http://schemas.microsoft.com/office/powerpoint/2010/main" val="231680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solidFill>
                  <a:srgbClr val="FFFFFF"/>
                </a:solidFill>
                <a:ea typeface="+mn-ea"/>
              </a:rPr>
              <a:t>What is Microtransit?</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6" name="Content Placeholder 4">
            <a:extLst>
              <a:ext uri="{FF2B5EF4-FFF2-40B4-BE49-F238E27FC236}">
                <a16:creationId xmlns:a16="http://schemas.microsoft.com/office/drawing/2014/main" id="{6CC61723-BF43-45B7-ACD6-A61A378F94AE}"/>
              </a:ext>
            </a:extLst>
          </p:cNvPr>
          <p:cNvSpPr txBox="1">
            <a:spLocks/>
          </p:cNvSpPr>
          <p:nvPr/>
        </p:nvSpPr>
        <p:spPr>
          <a:xfrm>
            <a:off x="422146" y="1437390"/>
            <a:ext cx="10580214" cy="1479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sz="2400" dirty="0">
                <a:latin typeface="Calibri" panose="020F0502020204030204" pitchFamily="34" charset="0"/>
                <a:cs typeface="Times New Roman" panose="02020603050405020304" pitchFamily="18" charset="0"/>
              </a:rPr>
              <a:t>Passengers request rides on their smartphones or by calling the transit agency, and scheduling software then optimizes a microtransit vehicle’s route in real time to serve requests with a solo-ride or small carpool. </a:t>
            </a:r>
          </a:p>
        </p:txBody>
      </p:sp>
      <p:sp>
        <p:nvSpPr>
          <p:cNvPr id="2" name="Rectangle 1">
            <a:extLst>
              <a:ext uri="{FF2B5EF4-FFF2-40B4-BE49-F238E27FC236}">
                <a16:creationId xmlns:a16="http://schemas.microsoft.com/office/drawing/2014/main" id="{32269597-45D0-4B57-A957-79D93A2355C8}"/>
              </a:ext>
            </a:extLst>
          </p:cNvPr>
          <p:cNvSpPr/>
          <p:nvPr/>
        </p:nvSpPr>
        <p:spPr>
          <a:xfrm>
            <a:off x="5244033" y="3724835"/>
            <a:ext cx="1220044" cy="131781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8E18D8-6F26-4472-8A63-C30FC7039374}"/>
              </a:ext>
            </a:extLst>
          </p:cNvPr>
          <p:cNvSpPr txBox="1"/>
          <p:nvPr/>
        </p:nvSpPr>
        <p:spPr>
          <a:xfrm>
            <a:off x="212983" y="6536175"/>
            <a:ext cx="4520932" cy="276999"/>
          </a:xfrm>
          <a:prstGeom prst="rect">
            <a:avLst/>
          </a:prstGeom>
          <a:noFill/>
        </p:spPr>
        <p:txBody>
          <a:bodyPr wrap="square" rtlCol="0">
            <a:spAutoFit/>
          </a:bodyPr>
          <a:lstStyle/>
          <a:p>
            <a:r>
              <a:rPr lang="en-US" sz="1200" i="1" dirty="0">
                <a:solidFill>
                  <a:schemeClr val="tx1">
                    <a:lumMod val="50000"/>
                    <a:lumOff val="50000"/>
                  </a:schemeClr>
                </a:solidFill>
              </a:rPr>
              <a:t>Photo: Via microtransit service, West Sacramento, CA</a:t>
            </a:r>
          </a:p>
        </p:txBody>
      </p:sp>
      <p:sp>
        <p:nvSpPr>
          <p:cNvPr id="16" name="Rectangle 15">
            <a:extLst>
              <a:ext uri="{FF2B5EF4-FFF2-40B4-BE49-F238E27FC236}">
                <a16:creationId xmlns:a16="http://schemas.microsoft.com/office/drawing/2014/main" id="{38696C0A-8E35-4A36-88DA-DD5A0AB8A3E4}"/>
              </a:ext>
            </a:extLst>
          </p:cNvPr>
          <p:cNvSpPr/>
          <p:nvPr/>
        </p:nvSpPr>
        <p:spPr>
          <a:xfrm>
            <a:off x="4847656" y="4041534"/>
            <a:ext cx="1955288" cy="122769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10;&#10;Description automatically generated with low confidence">
            <a:extLst>
              <a:ext uri="{FF2B5EF4-FFF2-40B4-BE49-F238E27FC236}">
                <a16:creationId xmlns:a16="http://schemas.microsoft.com/office/drawing/2014/main" id="{EFAF13EC-7D4E-4F45-B0C1-32993F971293}"/>
              </a:ext>
            </a:extLst>
          </p:cNvPr>
          <p:cNvPicPr>
            <a:picLocks noChangeAspect="1"/>
          </p:cNvPicPr>
          <p:nvPr/>
        </p:nvPicPr>
        <p:blipFill rotWithShape="1">
          <a:blip r:embed="rId3">
            <a:extLst>
              <a:ext uri="{28A0092B-C50C-407E-A947-70E740481C1C}">
                <a14:useLocalDpi xmlns:a14="http://schemas.microsoft.com/office/drawing/2010/main" val="0"/>
              </a:ext>
            </a:extLst>
          </a:blip>
          <a:srcRect l="1629" b="14840"/>
          <a:stretch/>
        </p:blipFill>
        <p:spPr>
          <a:xfrm>
            <a:off x="6802944" y="3100759"/>
            <a:ext cx="1867331" cy="1616535"/>
          </a:xfrm>
          <a:prstGeom prst="rect">
            <a:avLst/>
          </a:prstGeom>
        </p:spPr>
      </p:pic>
      <p:sp>
        <p:nvSpPr>
          <p:cNvPr id="13" name="TextBox 12">
            <a:extLst>
              <a:ext uri="{FF2B5EF4-FFF2-40B4-BE49-F238E27FC236}">
                <a16:creationId xmlns:a16="http://schemas.microsoft.com/office/drawing/2014/main" id="{885752EF-653E-4405-9E02-C60C9BEE8C78}"/>
              </a:ext>
            </a:extLst>
          </p:cNvPr>
          <p:cNvSpPr txBox="1"/>
          <p:nvPr/>
        </p:nvSpPr>
        <p:spPr>
          <a:xfrm>
            <a:off x="7220985" y="2983984"/>
            <a:ext cx="1031248" cy="461665"/>
          </a:xfrm>
          <a:prstGeom prst="rect">
            <a:avLst/>
          </a:prstGeom>
          <a:noFill/>
        </p:spPr>
        <p:txBody>
          <a:bodyPr wrap="square" rtlCol="0">
            <a:spAutoFit/>
          </a:bodyPr>
          <a:lstStyle/>
          <a:p>
            <a:r>
              <a:rPr lang="en-US" sz="2400" b="1" dirty="0"/>
              <a:t>Bus</a:t>
            </a:r>
          </a:p>
        </p:txBody>
      </p:sp>
      <p:pic>
        <p:nvPicPr>
          <p:cNvPr id="17" name="Content Placeholder 4" descr="A group of people standing next to a car&#10;&#10;Description automatically generated with low confidence">
            <a:extLst>
              <a:ext uri="{FF2B5EF4-FFF2-40B4-BE49-F238E27FC236}">
                <a16:creationId xmlns:a16="http://schemas.microsoft.com/office/drawing/2014/main" id="{AAEFFF23-0E2F-4A67-BAA4-48FFD0C59568}"/>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5746"/>
          <a:stretch/>
        </p:blipFill>
        <p:spPr>
          <a:xfrm>
            <a:off x="4934834" y="2728149"/>
            <a:ext cx="6067526" cy="3412351"/>
          </a:xfrm>
          <a:prstGeom prst="rect">
            <a:avLst/>
          </a:prstGeom>
        </p:spPr>
      </p:pic>
      <p:sp>
        <p:nvSpPr>
          <p:cNvPr id="19" name="Content Placeholder 4">
            <a:extLst>
              <a:ext uri="{FF2B5EF4-FFF2-40B4-BE49-F238E27FC236}">
                <a16:creationId xmlns:a16="http://schemas.microsoft.com/office/drawing/2014/main" id="{795BF1AB-68BB-4EFC-A1A0-5EF6DA96CA59}"/>
              </a:ext>
            </a:extLst>
          </p:cNvPr>
          <p:cNvSpPr txBox="1">
            <a:spLocks/>
          </p:cNvSpPr>
          <p:nvPr/>
        </p:nvSpPr>
        <p:spPr>
          <a:xfrm>
            <a:off x="448820" y="2638760"/>
            <a:ext cx="4377171" cy="3412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Wait times are close to 15-20 minutes between ride request and pick-up</a:t>
            </a:r>
          </a:p>
          <a:p>
            <a:pPr marL="342900" indent="-342900">
              <a:spcBef>
                <a:spcPts val="1200"/>
              </a:spcBef>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No need to call a day or hours in advance</a:t>
            </a:r>
          </a:p>
          <a:p>
            <a:pPr marL="342900" indent="-342900">
              <a:spcBef>
                <a:spcPts val="1200"/>
              </a:spcBef>
              <a:buFont typeface="Arial" panose="020B0604020202020204" pitchFamily="34" charset="0"/>
              <a:buChar char="•"/>
            </a:pPr>
            <a:r>
              <a:rPr lang="en-US" sz="2400" dirty="0">
                <a:latin typeface="Calibri" panose="020F0502020204030204" pitchFamily="34" charset="0"/>
                <a:cs typeface="Times New Roman" panose="02020603050405020304" pitchFamily="18" charset="0"/>
              </a:rPr>
              <a:t>Available to use by anyone requesting a ride within the microtransit zone</a:t>
            </a:r>
          </a:p>
        </p:txBody>
      </p:sp>
    </p:spTree>
    <p:extLst>
      <p:ext uri="{BB962C8B-B14F-4D97-AF65-F5344CB8AC3E}">
        <p14:creationId xmlns:p14="http://schemas.microsoft.com/office/powerpoint/2010/main" val="95054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EEEA7524-E6F3-4D76-87ED-0C5EA2EFA899}"/>
              </a:ext>
            </a:extLst>
          </p:cNvPr>
          <p:cNvSpPr/>
          <p:nvPr/>
        </p:nvSpPr>
        <p:spPr>
          <a:xfrm>
            <a:off x="3281044" y="2611393"/>
            <a:ext cx="5637669" cy="3333819"/>
          </a:xfrm>
          <a:prstGeom prst="rect">
            <a:avLst/>
          </a:prstGeom>
          <a:solidFill>
            <a:schemeClr val="accent6">
              <a:lumMod val="20000"/>
              <a:lumOff val="80000"/>
            </a:schemeClr>
          </a:solidFill>
          <a:ln w="38100">
            <a:solidFill>
              <a:srgbClr val="04A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What is Microtransit?</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7" name="Content Placeholder 4">
            <a:extLst>
              <a:ext uri="{FF2B5EF4-FFF2-40B4-BE49-F238E27FC236}">
                <a16:creationId xmlns:a16="http://schemas.microsoft.com/office/drawing/2014/main" id="{68D14BE2-E4B5-4E40-BD40-51A35FF5A84E}"/>
              </a:ext>
            </a:extLst>
          </p:cNvPr>
          <p:cNvSpPr txBox="1">
            <a:spLocks/>
          </p:cNvSpPr>
          <p:nvPr/>
        </p:nvSpPr>
        <p:spPr>
          <a:xfrm>
            <a:off x="500965" y="1422544"/>
            <a:ext cx="10515600" cy="1828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dirty="0"/>
              <a:t>Microtransit functions best within a defined zone of service</a:t>
            </a:r>
          </a:p>
        </p:txBody>
      </p:sp>
      <p:pic>
        <p:nvPicPr>
          <p:cNvPr id="33" name="Picture 32" descr="Shape&#10;&#10;Description automatically generated with low confidence">
            <a:extLst>
              <a:ext uri="{FF2B5EF4-FFF2-40B4-BE49-F238E27FC236}">
                <a16:creationId xmlns:a16="http://schemas.microsoft.com/office/drawing/2014/main" id="{0A3C78FE-952D-4755-8BA5-B2ACBB3008CC}"/>
              </a:ext>
            </a:extLst>
          </p:cNvPr>
          <p:cNvPicPr>
            <a:picLocks noChangeAspect="1"/>
          </p:cNvPicPr>
          <p:nvPr/>
        </p:nvPicPr>
        <p:blipFill rotWithShape="1">
          <a:blip r:embed="rId3">
            <a:extLst>
              <a:ext uri="{28A0092B-C50C-407E-A947-70E740481C1C}">
                <a14:useLocalDpi xmlns:a14="http://schemas.microsoft.com/office/drawing/2010/main" val="0"/>
              </a:ext>
            </a:extLst>
          </a:blip>
          <a:srcRect b="20810"/>
          <a:stretch/>
        </p:blipFill>
        <p:spPr>
          <a:xfrm>
            <a:off x="4912848" y="4981552"/>
            <a:ext cx="758952" cy="601016"/>
          </a:xfrm>
          <a:prstGeom prst="rect">
            <a:avLst/>
          </a:prstGeom>
        </p:spPr>
      </p:pic>
      <p:pic>
        <p:nvPicPr>
          <p:cNvPr id="35" name="Picture 34" descr="Shape&#10;&#10;Description automatically generated with low confidence">
            <a:extLst>
              <a:ext uri="{FF2B5EF4-FFF2-40B4-BE49-F238E27FC236}">
                <a16:creationId xmlns:a16="http://schemas.microsoft.com/office/drawing/2014/main" id="{116B2F29-2033-490E-9C5B-89C448D7F79F}"/>
              </a:ext>
            </a:extLst>
          </p:cNvPr>
          <p:cNvPicPr>
            <a:picLocks noChangeAspect="1"/>
          </p:cNvPicPr>
          <p:nvPr/>
        </p:nvPicPr>
        <p:blipFill rotWithShape="1">
          <a:blip r:embed="rId4">
            <a:extLst>
              <a:ext uri="{28A0092B-C50C-407E-A947-70E740481C1C}">
                <a14:useLocalDpi xmlns:a14="http://schemas.microsoft.com/office/drawing/2010/main" val="0"/>
              </a:ext>
            </a:extLst>
          </a:blip>
          <a:srcRect b="14278"/>
          <a:stretch/>
        </p:blipFill>
        <p:spPr>
          <a:xfrm>
            <a:off x="4153896" y="4295524"/>
            <a:ext cx="758952" cy="650589"/>
          </a:xfrm>
          <a:prstGeom prst="rect">
            <a:avLst/>
          </a:prstGeom>
          <a:ln>
            <a:noFill/>
          </a:ln>
        </p:spPr>
      </p:pic>
      <p:pic>
        <p:nvPicPr>
          <p:cNvPr id="36" name="Picture 35" descr="Shape&#10;&#10;Description automatically generated with low confidence">
            <a:extLst>
              <a:ext uri="{FF2B5EF4-FFF2-40B4-BE49-F238E27FC236}">
                <a16:creationId xmlns:a16="http://schemas.microsoft.com/office/drawing/2014/main" id="{F85F41CF-B9A4-4B9B-B5E8-206417A63703}"/>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2158654" y="4539015"/>
            <a:ext cx="758952" cy="626358"/>
          </a:xfrm>
          <a:prstGeom prst="rect">
            <a:avLst/>
          </a:prstGeom>
          <a:ln>
            <a:noFill/>
          </a:ln>
        </p:spPr>
      </p:pic>
      <p:pic>
        <p:nvPicPr>
          <p:cNvPr id="37" name="Picture 36" descr="Shape&#10;&#10;Description automatically generated with low confidence">
            <a:extLst>
              <a:ext uri="{FF2B5EF4-FFF2-40B4-BE49-F238E27FC236}">
                <a16:creationId xmlns:a16="http://schemas.microsoft.com/office/drawing/2014/main" id="{92364C64-94EC-4630-B152-BC9985398340}"/>
              </a:ext>
            </a:extLst>
          </p:cNvPr>
          <p:cNvPicPr>
            <a:picLocks noChangeAspect="1"/>
          </p:cNvPicPr>
          <p:nvPr/>
        </p:nvPicPr>
        <p:blipFill rotWithShape="1">
          <a:blip r:embed="rId6">
            <a:extLst>
              <a:ext uri="{28A0092B-C50C-407E-A947-70E740481C1C}">
                <a14:useLocalDpi xmlns:a14="http://schemas.microsoft.com/office/drawing/2010/main" val="0"/>
              </a:ext>
            </a:extLst>
          </a:blip>
          <a:srcRect b="13592"/>
          <a:stretch/>
        </p:blipFill>
        <p:spPr>
          <a:xfrm>
            <a:off x="7565134" y="3524241"/>
            <a:ext cx="758952" cy="655794"/>
          </a:xfrm>
          <a:prstGeom prst="rect">
            <a:avLst/>
          </a:prstGeom>
        </p:spPr>
      </p:pic>
      <p:cxnSp>
        <p:nvCxnSpPr>
          <p:cNvPr id="42" name="Straight Arrow Connector 41">
            <a:extLst>
              <a:ext uri="{FF2B5EF4-FFF2-40B4-BE49-F238E27FC236}">
                <a16:creationId xmlns:a16="http://schemas.microsoft.com/office/drawing/2014/main" id="{288D495C-49F5-4496-AE78-9D1D64D54901}"/>
              </a:ext>
            </a:extLst>
          </p:cNvPr>
          <p:cNvCxnSpPr>
            <a:cxnSpLocks/>
            <a:stCxn id="33" idx="3"/>
          </p:cNvCxnSpPr>
          <p:nvPr/>
        </p:nvCxnSpPr>
        <p:spPr>
          <a:xfrm>
            <a:off x="5671800" y="5282060"/>
            <a:ext cx="1432298" cy="1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BA9CFAE-CBFD-4559-835A-113FE092D70A}"/>
              </a:ext>
            </a:extLst>
          </p:cNvPr>
          <p:cNvCxnSpPr>
            <a:cxnSpLocks/>
            <a:endCxn id="37" idx="2"/>
          </p:cNvCxnSpPr>
          <p:nvPr/>
        </p:nvCxnSpPr>
        <p:spPr>
          <a:xfrm flipV="1">
            <a:off x="7944610" y="4180035"/>
            <a:ext cx="0" cy="888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B6E3DC7-BE2F-4DCD-9194-76BCB40D47D5}"/>
              </a:ext>
            </a:extLst>
          </p:cNvPr>
          <p:cNvCxnSpPr>
            <a:cxnSpLocks/>
            <a:stCxn id="37" idx="0"/>
          </p:cNvCxnSpPr>
          <p:nvPr/>
        </p:nvCxnSpPr>
        <p:spPr>
          <a:xfrm flipH="1">
            <a:off x="5887842" y="3524241"/>
            <a:ext cx="205676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3858B35-1D64-4F65-BA5D-A14C0FE593D7}"/>
              </a:ext>
            </a:extLst>
          </p:cNvPr>
          <p:cNvCxnSpPr>
            <a:cxnSpLocks/>
            <a:endCxn id="35" idx="3"/>
          </p:cNvCxnSpPr>
          <p:nvPr/>
        </p:nvCxnSpPr>
        <p:spPr>
          <a:xfrm flipH="1">
            <a:off x="4912848" y="3524241"/>
            <a:ext cx="2573" cy="10965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descr="Shape&#10;&#10;Description automatically generated with low confidence">
            <a:extLst>
              <a:ext uri="{FF2B5EF4-FFF2-40B4-BE49-F238E27FC236}">
                <a16:creationId xmlns:a16="http://schemas.microsoft.com/office/drawing/2014/main" id="{1034070B-32C8-4795-9901-001E08AFFFAF}"/>
              </a:ext>
            </a:extLst>
          </p:cNvPr>
          <p:cNvPicPr>
            <a:picLocks noChangeAspect="1"/>
          </p:cNvPicPr>
          <p:nvPr/>
        </p:nvPicPr>
        <p:blipFill rotWithShape="1">
          <a:blip r:embed="rId5">
            <a:extLst>
              <a:ext uri="{28A0092B-C50C-407E-A947-70E740481C1C}">
                <a14:useLocalDpi xmlns:a14="http://schemas.microsoft.com/office/drawing/2010/main" val="0"/>
              </a:ext>
            </a:extLst>
          </a:blip>
          <a:srcRect b="17471"/>
          <a:stretch/>
        </p:blipFill>
        <p:spPr>
          <a:xfrm>
            <a:off x="7144653" y="4876242"/>
            <a:ext cx="758952" cy="626358"/>
          </a:xfrm>
          <a:prstGeom prst="rect">
            <a:avLst/>
          </a:prstGeom>
          <a:ln>
            <a:noFill/>
          </a:ln>
        </p:spPr>
      </p:pic>
      <p:pic>
        <p:nvPicPr>
          <p:cNvPr id="67" name="Picture 66" descr="Shape&#10;&#10;Description automatically generated with low confidence">
            <a:extLst>
              <a:ext uri="{FF2B5EF4-FFF2-40B4-BE49-F238E27FC236}">
                <a16:creationId xmlns:a16="http://schemas.microsoft.com/office/drawing/2014/main" id="{B8B4DF43-2D53-489B-A143-DBE59AAF2FDE}"/>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1519081" y="2803964"/>
            <a:ext cx="758952" cy="626358"/>
          </a:xfrm>
          <a:prstGeom prst="rect">
            <a:avLst/>
          </a:prstGeom>
          <a:ln>
            <a:noFill/>
          </a:ln>
        </p:spPr>
      </p:pic>
      <p:pic>
        <p:nvPicPr>
          <p:cNvPr id="69" name="Picture 68" descr="Shape&#10;&#10;Description automatically generated with low confidence">
            <a:extLst>
              <a:ext uri="{FF2B5EF4-FFF2-40B4-BE49-F238E27FC236}">
                <a16:creationId xmlns:a16="http://schemas.microsoft.com/office/drawing/2014/main" id="{B45D4F2C-97F5-43BF-B778-C226E42DC1A3}"/>
              </a:ext>
            </a:extLst>
          </p:cNvPr>
          <p:cNvPicPr>
            <a:picLocks noChangeAspect="1"/>
          </p:cNvPicPr>
          <p:nvPr/>
        </p:nvPicPr>
        <p:blipFill rotWithShape="1">
          <a:blip r:embed="rId5">
            <a:extLst>
              <a:ext uri="{28A0092B-C50C-407E-A947-70E740481C1C}">
                <a14:useLocalDpi xmlns:a14="http://schemas.microsoft.com/office/drawing/2010/main" val="0"/>
              </a:ext>
            </a:extLst>
          </a:blip>
          <a:srcRect b="17471"/>
          <a:stretch/>
        </p:blipFill>
        <p:spPr>
          <a:xfrm>
            <a:off x="5056751" y="3127315"/>
            <a:ext cx="758952" cy="626358"/>
          </a:xfrm>
          <a:prstGeom prst="rect">
            <a:avLst/>
          </a:prstGeom>
          <a:ln>
            <a:noFill/>
          </a:ln>
        </p:spPr>
      </p:pic>
      <p:pic>
        <p:nvPicPr>
          <p:cNvPr id="70" name="Picture 69" descr="Shape&#10;&#10;Description automatically generated with low confidence">
            <a:extLst>
              <a:ext uri="{FF2B5EF4-FFF2-40B4-BE49-F238E27FC236}">
                <a16:creationId xmlns:a16="http://schemas.microsoft.com/office/drawing/2014/main" id="{7A8DFC27-BBF4-4EAF-A875-43E47668DFF5}"/>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9960326" y="4539015"/>
            <a:ext cx="758952" cy="626358"/>
          </a:xfrm>
          <a:prstGeom prst="rect">
            <a:avLst/>
          </a:prstGeom>
          <a:ln>
            <a:noFill/>
          </a:ln>
        </p:spPr>
      </p:pic>
      <p:sp>
        <p:nvSpPr>
          <p:cNvPr id="24" name="TextBox 23">
            <a:extLst>
              <a:ext uri="{FF2B5EF4-FFF2-40B4-BE49-F238E27FC236}">
                <a16:creationId xmlns:a16="http://schemas.microsoft.com/office/drawing/2014/main" id="{D07B3489-5017-410F-9DA2-0F89C8E494BD}"/>
              </a:ext>
            </a:extLst>
          </p:cNvPr>
          <p:cNvSpPr txBox="1"/>
          <p:nvPr/>
        </p:nvSpPr>
        <p:spPr>
          <a:xfrm>
            <a:off x="3400432" y="2611393"/>
            <a:ext cx="1057103" cy="523220"/>
          </a:xfrm>
          <a:prstGeom prst="rect">
            <a:avLst/>
          </a:prstGeom>
          <a:noFill/>
        </p:spPr>
        <p:txBody>
          <a:bodyPr wrap="square" rtlCol="0">
            <a:spAutoFit/>
          </a:bodyPr>
          <a:lstStyle/>
          <a:p>
            <a:r>
              <a:rPr lang="en-US" sz="2800" i="1" dirty="0">
                <a:solidFill>
                  <a:srgbClr val="04AC80"/>
                </a:solidFill>
              </a:rPr>
              <a:t>ZONE</a:t>
            </a:r>
          </a:p>
        </p:txBody>
      </p:sp>
      <p:pic>
        <p:nvPicPr>
          <p:cNvPr id="38" name="Picture 37" descr="Shape&#10;&#10;Description automatically generated with low confidence">
            <a:extLst>
              <a:ext uri="{FF2B5EF4-FFF2-40B4-BE49-F238E27FC236}">
                <a16:creationId xmlns:a16="http://schemas.microsoft.com/office/drawing/2014/main" id="{D842D5D8-7CB9-4C2D-999D-C2E3358D2506}"/>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9252699" y="2803964"/>
            <a:ext cx="758952" cy="626358"/>
          </a:xfrm>
          <a:prstGeom prst="rect">
            <a:avLst/>
          </a:prstGeom>
          <a:ln>
            <a:noFill/>
          </a:ln>
        </p:spPr>
      </p:pic>
      <p:sp>
        <p:nvSpPr>
          <p:cNvPr id="28" name="TextBox 27">
            <a:extLst>
              <a:ext uri="{FF2B5EF4-FFF2-40B4-BE49-F238E27FC236}">
                <a16:creationId xmlns:a16="http://schemas.microsoft.com/office/drawing/2014/main" id="{B71B8839-D68B-4FF0-85BE-ACE638297CAC}"/>
              </a:ext>
            </a:extLst>
          </p:cNvPr>
          <p:cNvSpPr txBox="1"/>
          <p:nvPr/>
        </p:nvSpPr>
        <p:spPr>
          <a:xfrm>
            <a:off x="487745" y="3887864"/>
            <a:ext cx="2291794" cy="369332"/>
          </a:xfrm>
          <a:prstGeom prst="rect">
            <a:avLst/>
          </a:prstGeom>
          <a:noFill/>
        </p:spPr>
        <p:txBody>
          <a:bodyPr wrap="square" rtlCol="0">
            <a:spAutoFit/>
          </a:bodyPr>
          <a:lstStyle/>
          <a:p>
            <a:r>
              <a:rPr lang="en-US" i="1" dirty="0">
                <a:solidFill>
                  <a:schemeClr val="bg1">
                    <a:lumMod val="65000"/>
                  </a:schemeClr>
                </a:solidFill>
              </a:rPr>
              <a:t>OUTSIDE ZONE AREA</a:t>
            </a:r>
          </a:p>
        </p:txBody>
      </p:sp>
    </p:spTree>
    <p:extLst>
      <p:ext uri="{BB962C8B-B14F-4D97-AF65-F5344CB8AC3E}">
        <p14:creationId xmlns:p14="http://schemas.microsoft.com/office/powerpoint/2010/main" val="345920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C901AD4-E146-4111-9374-360521A457DD}"/>
              </a:ext>
            </a:extLst>
          </p:cNvPr>
          <p:cNvSpPr/>
          <p:nvPr/>
        </p:nvSpPr>
        <p:spPr>
          <a:xfrm>
            <a:off x="6683180" y="4646142"/>
            <a:ext cx="4539211" cy="1652186"/>
          </a:xfrm>
          <a:prstGeom prst="rect">
            <a:avLst/>
          </a:prstGeom>
          <a:solidFill>
            <a:schemeClr val="accent6">
              <a:lumMod val="20000"/>
              <a:lumOff val="80000"/>
            </a:schemeClr>
          </a:solidFill>
          <a:ln w="38100">
            <a:solidFill>
              <a:srgbClr val="04A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94F7CB7-908F-4B1D-B77E-35D659731095}"/>
              </a:ext>
            </a:extLst>
          </p:cNvPr>
          <p:cNvSpPr/>
          <p:nvPr/>
        </p:nvSpPr>
        <p:spPr>
          <a:xfrm>
            <a:off x="884207" y="3554927"/>
            <a:ext cx="4294063" cy="2825279"/>
          </a:xfrm>
          <a:prstGeom prst="rect">
            <a:avLst/>
          </a:prstGeom>
          <a:solidFill>
            <a:schemeClr val="accent6">
              <a:lumMod val="20000"/>
              <a:lumOff val="80000"/>
            </a:schemeClr>
          </a:solidFill>
          <a:ln w="38100">
            <a:solidFill>
              <a:srgbClr val="04A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What is Microtransit?</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7" name="Content Placeholder 4">
            <a:extLst>
              <a:ext uri="{FF2B5EF4-FFF2-40B4-BE49-F238E27FC236}">
                <a16:creationId xmlns:a16="http://schemas.microsoft.com/office/drawing/2014/main" id="{68D14BE2-E4B5-4E40-BD40-51A35FF5A84E}"/>
              </a:ext>
            </a:extLst>
          </p:cNvPr>
          <p:cNvSpPr txBox="1">
            <a:spLocks/>
          </p:cNvSpPr>
          <p:nvPr/>
        </p:nvSpPr>
        <p:spPr>
          <a:xfrm>
            <a:off x="496083" y="2044167"/>
            <a:ext cx="4878925" cy="14033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r>
              <a:rPr lang="en-US" dirty="0"/>
              <a:t>serve one or a few origins to one or a few destinations with routing determined by demand</a:t>
            </a:r>
          </a:p>
        </p:txBody>
      </p:sp>
      <p:pic>
        <p:nvPicPr>
          <p:cNvPr id="10" name="Picture 9" descr="Shape&#10;&#10;Description automatically generated with low confidence">
            <a:extLst>
              <a:ext uri="{FF2B5EF4-FFF2-40B4-BE49-F238E27FC236}">
                <a16:creationId xmlns:a16="http://schemas.microsoft.com/office/drawing/2014/main" id="{309EA24D-9EAA-4B71-9F80-3975A2A4554F}"/>
              </a:ext>
            </a:extLst>
          </p:cNvPr>
          <p:cNvPicPr>
            <a:picLocks noChangeAspect="1"/>
          </p:cNvPicPr>
          <p:nvPr/>
        </p:nvPicPr>
        <p:blipFill rotWithShape="1">
          <a:blip r:embed="rId3">
            <a:duotone>
              <a:prstClr val="black"/>
              <a:srgbClr val="3A8159">
                <a:tint val="45000"/>
                <a:satMod val="400000"/>
              </a:srgbClr>
            </a:duotone>
            <a:extLst>
              <a:ext uri="{28A0092B-C50C-407E-A947-70E740481C1C}">
                <a14:useLocalDpi xmlns:a14="http://schemas.microsoft.com/office/drawing/2010/main" val="0"/>
              </a:ext>
            </a:extLst>
          </a:blip>
          <a:srcRect b="20810"/>
          <a:stretch/>
        </p:blipFill>
        <p:spPr>
          <a:xfrm>
            <a:off x="1010381" y="5779190"/>
            <a:ext cx="758952" cy="601016"/>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25AF5C94-8861-43CB-937B-47A6DEBEC344}"/>
              </a:ext>
            </a:extLst>
          </p:cNvPr>
          <p:cNvPicPr>
            <a:picLocks noChangeAspect="1"/>
          </p:cNvPicPr>
          <p:nvPr/>
        </p:nvPicPr>
        <p:blipFill rotWithShape="1">
          <a:blip r:embed="rId4">
            <a:extLst>
              <a:ext uri="{28A0092B-C50C-407E-A947-70E740481C1C}">
                <a14:useLocalDpi xmlns:a14="http://schemas.microsoft.com/office/drawing/2010/main" val="0"/>
              </a:ext>
            </a:extLst>
          </a:blip>
          <a:srcRect b="13592"/>
          <a:stretch/>
        </p:blipFill>
        <p:spPr>
          <a:xfrm>
            <a:off x="1634899" y="3775448"/>
            <a:ext cx="758952" cy="655794"/>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DF145E5B-2E86-4DD7-BF4B-A68907FD0E9B}"/>
              </a:ext>
            </a:extLst>
          </p:cNvPr>
          <p:cNvPicPr>
            <a:picLocks noChangeAspect="1"/>
          </p:cNvPicPr>
          <p:nvPr/>
        </p:nvPicPr>
        <p:blipFill rotWithShape="1">
          <a:blip r:embed="rId5">
            <a:extLst>
              <a:ext uri="{28A0092B-C50C-407E-A947-70E740481C1C}">
                <a14:useLocalDpi xmlns:a14="http://schemas.microsoft.com/office/drawing/2010/main" val="0"/>
              </a:ext>
            </a:extLst>
          </a:blip>
          <a:srcRect b="14278"/>
          <a:stretch/>
        </p:blipFill>
        <p:spPr>
          <a:xfrm>
            <a:off x="885225" y="5057045"/>
            <a:ext cx="758952" cy="650589"/>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DBC4CC59-FD19-47F6-9466-A78A24F35017}"/>
              </a:ext>
            </a:extLst>
          </p:cNvPr>
          <p:cNvPicPr>
            <a:picLocks noChangeAspect="1"/>
          </p:cNvPicPr>
          <p:nvPr/>
        </p:nvPicPr>
        <p:blipFill rotWithShape="1">
          <a:blip r:embed="rId6">
            <a:extLst>
              <a:ext uri="{28A0092B-C50C-407E-A947-70E740481C1C}">
                <a14:useLocalDpi xmlns:a14="http://schemas.microsoft.com/office/drawing/2010/main" val="0"/>
              </a:ext>
            </a:extLst>
          </a:blip>
          <a:srcRect b="13592"/>
          <a:stretch/>
        </p:blipFill>
        <p:spPr>
          <a:xfrm>
            <a:off x="4281747" y="4105085"/>
            <a:ext cx="758952" cy="655794"/>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3BBAB607-C71F-419E-9104-C7045F8EFFF8}"/>
              </a:ext>
            </a:extLst>
          </p:cNvPr>
          <p:cNvPicPr>
            <a:picLocks noChangeAspect="1"/>
          </p:cNvPicPr>
          <p:nvPr/>
        </p:nvPicPr>
        <p:blipFill rotWithShape="1">
          <a:blip r:embed="rId7">
            <a:extLst>
              <a:ext uri="{28A0092B-C50C-407E-A947-70E740481C1C}">
                <a14:useLocalDpi xmlns:a14="http://schemas.microsoft.com/office/drawing/2010/main" val="0"/>
              </a:ext>
            </a:extLst>
          </a:blip>
          <a:srcRect b="14278"/>
          <a:stretch/>
        </p:blipFill>
        <p:spPr>
          <a:xfrm>
            <a:off x="10917518" y="3381362"/>
            <a:ext cx="758952" cy="650589"/>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ED7840BE-D1F0-42AC-9321-782BD3C5CA05}"/>
              </a:ext>
            </a:extLst>
          </p:cNvPr>
          <p:cNvPicPr>
            <a:picLocks noChangeAspect="1"/>
          </p:cNvPicPr>
          <p:nvPr/>
        </p:nvPicPr>
        <p:blipFill rotWithShape="1">
          <a:blip r:embed="rId8">
            <a:extLst>
              <a:ext uri="{28A0092B-C50C-407E-A947-70E740481C1C}">
                <a14:useLocalDpi xmlns:a14="http://schemas.microsoft.com/office/drawing/2010/main" val="0"/>
              </a:ext>
            </a:extLst>
          </a:blip>
          <a:srcRect b="17471"/>
          <a:stretch/>
        </p:blipFill>
        <p:spPr>
          <a:xfrm>
            <a:off x="3012938" y="5698728"/>
            <a:ext cx="758952" cy="626358"/>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03A38EF5-D6E0-4A62-B6C8-EDB122FFCE2F}"/>
              </a:ext>
            </a:extLst>
          </p:cNvPr>
          <p:cNvPicPr>
            <a:picLocks noChangeAspect="1"/>
          </p:cNvPicPr>
          <p:nvPr/>
        </p:nvPicPr>
        <p:blipFill rotWithShape="1">
          <a:blip r:embed="rId8">
            <a:extLst>
              <a:ext uri="{28A0092B-C50C-407E-A947-70E740481C1C}">
                <a14:useLocalDpi xmlns:a14="http://schemas.microsoft.com/office/drawing/2010/main" val="0"/>
              </a:ext>
            </a:extLst>
          </a:blip>
          <a:srcRect b="17471"/>
          <a:stretch/>
        </p:blipFill>
        <p:spPr>
          <a:xfrm>
            <a:off x="3910344" y="5686942"/>
            <a:ext cx="758952" cy="626358"/>
          </a:xfrm>
          <a:prstGeom prst="rect">
            <a:avLst/>
          </a:prstGeom>
        </p:spPr>
      </p:pic>
      <p:cxnSp>
        <p:nvCxnSpPr>
          <p:cNvPr id="18" name="Straight Arrow Connector 17">
            <a:extLst>
              <a:ext uri="{FF2B5EF4-FFF2-40B4-BE49-F238E27FC236}">
                <a16:creationId xmlns:a16="http://schemas.microsoft.com/office/drawing/2014/main" id="{6E6037C1-078E-47B8-8159-A22F591F7F37}"/>
              </a:ext>
            </a:extLst>
          </p:cNvPr>
          <p:cNvCxnSpPr>
            <a:cxnSpLocks/>
          </p:cNvCxnSpPr>
          <p:nvPr/>
        </p:nvCxnSpPr>
        <p:spPr>
          <a:xfrm flipV="1">
            <a:off x="1769333" y="6012792"/>
            <a:ext cx="124189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2D98EEF-7530-4387-9155-ED65E66264F3}"/>
              </a:ext>
            </a:extLst>
          </p:cNvPr>
          <p:cNvCxnSpPr>
            <a:cxnSpLocks/>
            <a:stCxn id="16" idx="3"/>
            <a:endCxn id="17" idx="1"/>
          </p:cNvCxnSpPr>
          <p:nvPr/>
        </p:nvCxnSpPr>
        <p:spPr>
          <a:xfrm flipV="1">
            <a:off x="3771890" y="6000121"/>
            <a:ext cx="138454" cy="1178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163D117-64D2-44C3-B5CF-61C08CFDBE97}"/>
              </a:ext>
            </a:extLst>
          </p:cNvPr>
          <p:cNvCxnSpPr>
            <a:cxnSpLocks/>
            <a:stCxn id="17" idx="3"/>
            <a:endCxn id="14" idx="2"/>
          </p:cNvCxnSpPr>
          <p:nvPr/>
        </p:nvCxnSpPr>
        <p:spPr>
          <a:xfrm flipH="1" flipV="1">
            <a:off x="4661223" y="4760879"/>
            <a:ext cx="8073" cy="12392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F21465-D2A7-46EF-8891-6307C2D51828}"/>
              </a:ext>
            </a:extLst>
          </p:cNvPr>
          <p:cNvCxnSpPr>
            <a:stCxn id="14" idx="0"/>
            <a:endCxn id="11" idx="3"/>
          </p:cNvCxnSpPr>
          <p:nvPr/>
        </p:nvCxnSpPr>
        <p:spPr>
          <a:xfrm flipH="1" flipV="1">
            <a:off x="2393851" y="4103345"/>
            <a:ext cx="2267372" cy="174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6E6FCB1-D72D-45AC-80FF-38CBD6CB2258}"/>
              </a:ext>
            </a:extLst>
          </p:cNvPr>
          <p:cNvCxnSpPr>
            <a:stCxn id="11" idx="1"/>
            <a:endCxn id="12" idx="3"/>
          </p:cNvCxnSpPr>
          <p:nvPr/>
        </p:nvCxnSpPr>
        <p:spPr>
          <a:xfrm>
            <a:off x="1634899" y="4103345"/>
            <a:ext cx="9278" cy="127899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5" name="Picture 54" descr="Shape&#10;&#10;Description automatically generated with low confidence">
            <a:extLst>
              <a:ext uri="{FF2B5EF4-FFF2-40B4-BE49-F238E27FC236}">
                <a16:creationId xmlns:a16="http://schemas.microsoft.com/office/drawing/2014/main" id="{3C064B2A-735D-4868-9111-3123699D592E}"/>
              </a:ext>
            </a:extLst>
          </p:cNvPr>
          <p:cNvPicPr>
            <a:picLocks noChangeAspect="1"/>
          </p:cNvPicPr>
          <p:nvPr/>
        </p:nvPicPr>
        <p:blipFill rotWithShape="1">
          <a:blip r:embed="rId3">
            <a:extLst>
              <a:ext uri="{28A0092B-C50C-407E-A947-70E740481C1C}">
                <a14:useLocalDpi xmlns:a14="http://schemas.microsoft.com/office/drawing/2010/main" val="0"/>
              </a:ext>
            </a:extLst>
          </a:blip>
          <a:srcRect b="20810"/>
          <a:stretch/>
        </p:blipFill>
        <p:spPr>
          <a:xfrm>
            <a:off x="7165103" y="5278533"/>
            <a:ext cx="758952" cy="601016"/>
          </a:xfrm>
          <a:prstGeom prst="rect">
            <a:avLst/>
          </a:prstGeom>
        </p:spPr>
      </p:pic>
      <p:pic>
        <p:nvPicPr>
          <p:cNvPr id="56" name="Picture 55" descr="Shape&#10;&#10;Description automatically generated with low confidence">
            <a:extLst>
              <a:ext uri="{FF2B5EF4-FFF2-40B4-BE49-F238E27FC236}">
                <a16:creationId xmlns:a16="http://schemas.microsoft.com/office/drawing/2014/main" id="{EF7A9837-6C49-4F01-A97D-A62E0909AE89}"/>
              </a:ext>
            </a:extLst>
          </p:cNvPr>
          <p:cNvPicPr>
            <a:picLocks noChangeAspect="1"/>
          </p:cNvPicPr>
          <p:nvPr/>
        </p:nvPicPr>
        <p:blipFill rotWithShape="1">
          <a:blip r:embed="rId8">
            <a:extLst>
              <a:ext uri="{28A0092B-C50C-407E-A947-70E740481C1C}">
                <a14:useLocalDpi xmlns:a14="http://schemas.microsoft.com/office/drawing/2010/main" val="0"/>
              </a:ext>
            </a:extLst>
          </a:blip>
          <a:srcRect b="17471"/>
          <a:stretch/>
        </p:blipFill>
        <p:spPr>
          <a:xfrm>
            <a:off x="8232116" y="5251144"/>
            <a:ext cx="758952" cy="626358"/>
          </a:xfrm>
          <a:prstGeom prst="rect">
            <a:avLst/>
          </a:prstGeom>
        </p:spPr>
      </p:pic>
      <p:pic>
        <p:nvPicPr>
          <p:cNvPr id="57" name="Picture 56" descr="Shape&#10;&#10;Description automatically generated with low confidence">
            <a:extLst>
              <a:ext uri="{FF2B5EF4-FFF2-40B4-BE49-F238E27FC236}">
                <a16:creationId xmlns:a16="http://schemas.microsoft.com/office/drawing/2014/main" id="{17388AFC-2D38-469B-80A3-A01A797B60D4}"/>
              </a:ext>
            </a:extLst>
          </p:cNvPr>
          <p:cNvPicPr>
            <a:picLocks noChangeAspect="1"/>
          </p:cNvPicPr>
          <p:nvPr/>
        </p:nvPicPr>
        <p:blipFill rotWithShape="1">
          <a:blip r:embed="rId8">
            <a:extLst>
              <a:ext uri="{28A0092B-C50C-407E-A947-70E740481C1C}">
                <a14:useLocalDpi xmlns:a14="http://schemas.microsoft.com/office/drawing/2010/main" val="0"/>
              </a:ext>
            </a:extLst>
          </a:blip>
          <a:srcRect b="17471"/>
          <a:stretch/>
        </p:blipFill>
        <p:spPr>
          <a:xfrm>
            <a:off x="9143869" y="5251144"/>
            <a:ext cx="758952" cy="626358"/>
          </a:xfrm>
          <a:prstGeom prst="rect">
            <a:avLst/>
          </a:prstGeom>
        </p:spPr>
      </p:pic>
      <p:pic>
        <p:nvPicPr>
          <p:cNvPr id="58" name="Picture 57" descr="Shape&#10;&#10;Description automatically generated with low confidence">
            <a:extLst>
              <a:ext uri="{FF2B5EF4-FFF2-40B4-BE49-F238E27FC236}">
                <a16:creationId xmlns:a16="http://schemas.microsoft.com/office/drawing/2014/main" id="{AF103CB8-0C36-4488-BC54-B1B7D567B811}"/>
              </a:ext>
            </a:extLst>
          </p:cNvPr>
          <p:cNvPicPr>
            <a:picLocks noChangeAspect="1"/>
          </p:cNvPicPr>
          <p:nvPr/>
        </p:nvPicPr>
        <p:blipFill rotWithShape="1">
          <a:blip r:embed="rId8">
            <a:extLst>
              <a:ext uri="{28A0092B-C50C-407E-A947-70E740481C1C}">
                <a14:useLocalDpi xmlns:a14="http://schemas.microsoft.com/office/drawing/2010/main" val="0"/>
              </a:ext>
            </a:extLst>
          </a:blip>
          <a:srcRect b="17471"/>
          <a:stretch/>
        </p:blipFill>
        <p:spPr>
          <a:xfrm>
            <a:off x="10059129" y="5239876"/>
            <a:ext cx="758952" cy="626358"/>
          </a:xfrm>
          <a:prstGeom prst="rect">
            <a:avLst/>
          </a:prstGeom>
        </p:spPr>
      </p:pic>
      <p:cxnSp>
        <p:nvCxnSpPr>
          <p:cNvPr id="59" name="Straight Arrow Connector 58">
            <a:extLst>
              <a:ext uri="{FF2B5EF4-FFF2-40B4-BE49-F238E27FC236}">
                <a16:creationId xmlns:a16="http://schemas.microsoft.com/office/drawing/2014/main" id="{F4E18CF5-160C-4F29-8776-233A7DC083D5}"/>
              </a:ext>
            </a:extLst>
          </p:cNvPr>
          <p:cNvCxnSpPr>
            <a:cxnSpLocks/>
            <a:stCxn id="55" idx="3"/>
            <a:endCxn id="56" idx="1"/>
          </p:cNvCxnSpPr>
          <p:nvPr/>
        </p:nvCxnSpPr>
        <p:spPr>
          <a:xfrm flipV="1">
            <a:off x="7924055" y="5564323"/>
            <a:ext cx="308061" cy="147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C3985FA-4178-4EF8-AB58-DC3EAD04B7DE}"/>
              </a:ext>
            </a:extLst>
          </p:cNvPr>
          <p:cNvCxnSpPr>
            <a:cxnSpLocks/>
            <a:stCxn id="56" idx="3"/>
            <a:endCxn id="57" idx="1"/>
          </p:cNvCxnSpPr>
          <p:nvPr/>
        </p:nvCxnSpPr>
        <p:spPr>
          <a:xfrm>
            <a:off x="8991068" y="5564323"/>
            <a:ext cx="15280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185AC89-4D9E-4719-9C31-BA77C310601D}"/>
              </a:ext>
            </a:extLst>
          </p:cNvPr>
          <p:cNvCxnSpPr>
            <a:cxnSpLocks/>
            <a:stCxn id="57" idx="3"/>
            <a:endCxn id="58" idx="1"/>
          </p:cNvCxnSpPr>
          <p:nvPr/>
        </p:nvCxnSpPr>
        <p:spPr>
          <a:xfrm flipV="1">
            <a:off x="9902821" y="5553055"/>
            <a:ext cx="156308" cy="1126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9D2AB2-B1D3-42B8-A2F7-197C4425B773}"/>
              </a:ext>
            </a:extLst>
          </p:cNvPr>
          <p:cNvCxnSpPr>
            <a:cxnSpLocks/>
          </p:cNvCxnSpPr>
          <p:nvPr/>
        </p:nvCxnSpPr>
        <p:spPr>
          <a:xfrm>
            <a:off x="6162096" y="1979815"/>
            <a:ext cx="0" cy="46063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Content Placeholder 4">
            <a:extLst>
              <a:ext uri="{FF2B5EF4-FFF2-40B4-BE49-F238E27FC236}">
                <a16:creationId xmlns:a16="http://schemas.microsoft.com/office/drawing/2014/main" id="{2FBC299C-31DC-471C-8E49-618683185449}"/>
              </a:ext>
            </a:extLst>
          </p:cNvPr>
          <p:cNvSpPr txBox="1">
            <a:spLocks/>
          </p:cNvSpPr>
          <p:nvPr/>
        </p:nvSpPr>
        <p:spPr>
          <a:xfrm>
            <a:off x="6209013" y="2024087"/>
            <a:ext cx="5487544" cy="15883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200"/>
              </a:spcBef>
            </a:pPr>
            <a:r>
              <a:rPr lang="en-US" dirty="0"/>
              <a:t>serve a few origins to a hub or transfer point with routing determined by demand</a:t>
            </a:r>
          </a:p>
        </p:txBody>
      </p:sp>
      <p:cxnSp>
        <p:nvCxnSpPr>
          <p:cNvPr id="36" name="Connector: Elbow 35">
            <a:extLst>
              <a:ext uri="{FF2B5EF4-FFF2-40B4-BE49-F238E27FC236}">
                <a16:creationId xmlns:a16="http://schemas.microsoft.com/office/drawing/2014/main" id="{7C204359-5ED7-4884-8C34-5068BD56195C}"/>
              </a:ext>
            </a:extLst>
          </p:cNvPr>
          <p:cNvCxnSpPr>
            <a:cxnSpLocks/>
            <a:endCxn id="15" idx="1"/>
          </p:cNvCxnSpPr>
          <p:nvPr/>
        </p:nvCxnSpPr>
        <p:spPr>
          <a:xfrm rot="5400000" flipH="1" flipV="1">
            <a:off x="9911452" y="4233811"/>
            <a:ext cx="1533219" cy="47891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0D5F1E-9FF1-4898-8478-BA00A2C6729A}"/>
              </a:ext>
            </a:extLst>
          </p:cNvPr>
          <p:cNvSpPr txBox="1"/>
          <p:nvPr/>
        </p:nvSpPr>
        <p:spPr>
          <a:xfrm>
            <a:off x="349133" y="1345342"/>
            <a:ext cx="7292633" cy="584775"/>
          </a:xfrm>
          <a:prstGeom prst="rect">
            <a:avLst/>
          </a:prstGeom>
          <a:noFill/>
        </p:spPr>
        <p:txBody>
          <a:bodyPr wrap="square">
            <a:spAutoFit/>
          </a:bodyPr>
          <a:lstStyle/>
          <a:p>
            <a:pPr>
              <a:spcBef>
                <a:spcPts val="1200"/>
              </a:spcBef>
            </a:pPr>
            <a:r>
              <a:rPr lang="en-US" sz="2800" dirty="0">
                <a:latin typeface="Arial" panose="020B0604020202020204" pitchFamily="34" charset="0"/>
                <a:cs typeface="Arial" panose="020B0604020202020204" pitchFamily="34" charset="0"/>
              </a:rPr>
              <a:t>On-demand service</a:t>
            </a:r>
            <a:r>
              <a:rPr lang="en-US" sz="32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 coverage area: </a:t>
            </a:r>
            <a:endParaRPr lang="en-US" sz="3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C5ECA1A-E7CB-400A-A7CD-2A773E856085}"/>
              </a:ext>
            </a:extLst>
          </p:cNvPr>
          <p:cNvSpPr txBox="1"/>
          <p:nvPr/>
        </p:nvSpPr>
        <p:spPr>
          <a:xfrm>
            <a:off x="972838" y="3567527"/>
            <a:ext cx="2291794" cy="369332"/>
          </a:xfrm>
          <a:prstGeom prst="rect">
            <a:avLst/>
          </a:prstGeom>
          <a:noFill/>
        </p:spPr>
        <p:txBody>
          <a:bodyPr wrap="square" rtlCol="0">
            <a:spAutoFit/>
          </a:bodyPr>
          <a:lstStyle/>
          <a:p>
            <a:r>
              <a:rPr lang="en-US" i="1" dirty="0">
                <a:solidFill>
                  <a:srgbClr val="04AC80"/>
                </a:solidFill>
              </a:rPr>
              <a:t>ZONE</a:t>
            </a:r>
          </a:p>
        </p:txBody>
      </p:sp>
      <p:sp>
        <p:nvSpPr>
          <p:cNvPr id="35" name="TextBox 34">
            <a:extLst>
              <a:ext uri="{FF2B5EF4-FFF2-40B4-BE49-F238E27FC236}">
                <a16:creationId xmlns:a16="http://schemas.microsoft.com/office/drawing/2014/main" id="{0F94278D-8188-4894-8D47-117C52D66030}"/>
              </a:ext>
            </a:extLst>
          </p:cNvPr>
          <p:cNvSpPr txBox="1"/>
          <p:nvPr/>
        </p:nvSpPr>
        <p:spPr>
          <a:xfrm>
            <a:off x="6721924" y="4660370"/>
            <a:ext cx="2291794" cy="369332"/>
          </a:xfrm>
          <a:prstGeom prst="rect">
            <a:avLst/>
          </a:prstGeom>
          <a:noFill/>
        </p:spPr>
        <p:txBody>
          <a:bodyPr wrap="square" rtlCol="0">
            <a:spAutoFit/>
          </a:bodyPr>
          <a:lstStyle/>
          <a:p>
            <a:r>
              <a:rPr lang="en-US" i="1" dirty="0">
                <a:solidFill>
                  <a:srgbClr val="04AC80"/>
                </a:solidFill>
              </a:rPr>
              <a:t>ZONE</a:t>
            </a:r>
          </a:p>
        </p:txBody>
      </p:sp>
      <p:pic>
        <p:nvPicPr>
          <p:cNvPr id="37" name="Picture 36" descr="Shape&#10;&#10;Description automatically generated with low confidence">
            <a:extLst>
              <a:ext uri="{FF2B5EF4-FFF2-40B4-BE49-F238E27FC236}">
                <a16:creationId xmlns:a16="http://schemas.microsoft.com/office/drawing/2014/main" id="{F38C9AE5-E0AD-42E7-B38B-2F117AD3ED4F}"/>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5334579" y="4832773"/>
            <a:ext cx="758952" cy="626358"/>
          </a:xfrm>
          <a:prstGeom prst="rect">
            <a:avLst/>
          </a:prstGeom>
          <a:ln>
            <a:noFill/>
          </a:ln>
        </p:spPr>
      </p:pic>
      <p:pic>
        <p:nvPicPr>
          <p:cNvPr id="38" name="Picture 37" descr="Shape&#10;&#10;Description automatically generated with low confidence">
            <a:extLst>
              <a:ext uri="{FF2B5EF4-FFF2-40B4-BE49-F238E27FC236}">
                <a16:creationId xmlns:a16="http://schemas.microsoft.com/office/drawing/2014/main" id="{F6F3BC5E-2D6D-4213-9383-9D50C4412A30}"/>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6237" y="3969803"/>
            <a:ext cx="758952" cy="626358"/>
          </a:xfrm>
          <a:prstGeom prst="rect">
            <a:avLst/>
          </a:prstGeom>
          <a:ln>
            <a:noFill/>
          </a:ln>
        </p:spPr>
      </p:pic>
      <p:pic>
        <p:nvPicPr>
          <p:cNvPr id="41" name="Picture 40" descr="Shape&#10;&#10;Description automatically generated with low confidence">
            <a:extLst>
              <a:ext uri="{FF2B5EF4-FFF2-40B4-BE49-F238E27FC236}">
                <a16:creationId xmlns:a16="http://schemas.microsoft.com/office/drawing/2014/main" id="{F036821D-7009-4B63-B2C9-12BC7FE58B35}"/>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6788239" y="3656624"/>
            <a:ext cx="758952" cy="626358"/>
          </a:xfrm>
          <a:prstGeom prst="rect">
            <a:avLst/>
          </a:prstGeom>
          <a:ln>
            <a:noFill/>
          </a:ln>
        </p:spPr>
      </p:pic>
      <p:pic>
        <p:nvPicPr>
          <p:cNvPr id="42" name="Picture 41" descr="Shape&#10;&#10;Description automatically generated with low confidence">
            <a:extLst>
              <a:ext uri="{FF2B5EF4-FFF2-40B4-BE49-F238E27FC236}">
                <a16:creationId xmlns:a16="http://schemas.microsoft.com/office/drawing/2014/main" id="{DD66CE29-BFAD-424A-91EB-CD2053C43C21}"/>
              </a:ext>
            </a:extLst>
          </p:cNvPr>
          <p:cNvPicPr>
            <a:picLocks noChangeAspect="1"/>
          </p:cNvPicPr>
          <p:nvPr/>
        </p:nvPicPr>
        <p:blipFill rotWithShape="1">
          <a:blip r:embed="rId8">
            <a:duotone>
              <a:schemeClr val="bg2">
                <a:shade val="45000"/>
                <a:satMod val="135000"/>
              </a:schemeClr>
              <a:prstClr val="white"/>
            </a:duotone>
            <a:extLst>
              <a:ext uri="{28A0092B-C50C-407E-A947-70E740481C1C}">
                <a14:useLocalDpi xmlns:a14="http://schemas.microsoft.com/office/drawing/2010/main" val="0"/>
              </a:ext>
            </a:extLst>
          </a:blip>
          <a:srcRect b="17471"/>
          <a:stretch/>
        </p:blipFill>
        <p:spPr>
          <a:xfrm>
            <a:off x="11296994" y="5251144"/>
            <a:ext cx="758952" cy="626358"/>
          </a:xfrm>
          <a:prstGeom prst="rect">
            <a:avLst/>
          </a:prstGeom>
          <a:ln>
            <a:noFill/>
          </a:ln>
        </p:spPr>
      </p:pic>
    </p:spTree>
    <p:extLst>
      <p:ext uri="{BB962C8B-B14F-4D97-AF65-F5344CB8AC3E}">
        <p14:creationId xmlns:p14="http://schemas.microsoft.com/office/powerpoint/2010/main" val="2266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0965" y="1422543"/>
            <a:ext cx="10515600" cy="5248839"/>
          </a:xfrm>
          <a:prstGeom prst="rect">
            <a:avLst/>
          </a:prstGeom>
        </p:spPr>
        <p:txBody>
          <a:bodyPr>
            <a:normAutofit/>
          </a:bodyPr>
          <a:lstStyle/>
          <a:p>
            <a:pPr>
              <a:spcBef>
                <a:spcPts val="1200"/>
              </a:spcBef>
            </a:pPr>
            <a:endParaRPr lang="en-US" dirty="0"/>
          </a:p>
          <a:p>
            <a:pPr>
              <a:spcBef>
                <a:spcPts val="1200"/>
              </a:spcBef>
            </a:pPr>
            <a:endParaRPr lang="en-US" dirty="0"/>
          </a:p>
        </p:txBody>
      </p:sp>
      <p:sp>
        <p:nvSpPr>
          <p:cNvPr id="4" name="Title 3"/>
          <p:cNvSpPr>
            <a:spLocks noGrp="1"/>
          </p:cNvSpPr>
          <p:nvPr>
            <p:ph type="title"/>
          </p:nvPr>
        </p:nvSpPr>
        <p:spPr>
          <a:prstGeom prst="rect">
            <a:avLst/>
          </a:prstGeom>
        </p:spPr>
        <p:txBody>
          <a:bodyPr>
            <a:normAutofit fontScale="90000"/>
          </a:bodyPr>
          <a:lstStyle/>
          <a:p>
            <a:pPr>
              <a:lnSpc>
                <a:spcPct val="105000"/>
              </a:lnSpc>
              <a:spcBef>
                <a:spcPct val="30000"/>
              </a:spcBef>
              <a:buClr>
                <a:schemeClr val="bg1"/>
              </a:buClr>
            </a:pPr>
            <a:r>
              <a:rPr lang="en-US" dirty="0">
                <a:ea typeface="+mn-ea"/>
              </a:rPr>
              <a:t>What is Microtransit?</a:t>
            </a:r>
          </a:p>
        </p:txBody>
      </p:sp>
      <p:cxnSp>
        <p:nvCxnSpPr>
          <p:cNvPr id="9" name="Straight Connector 8">
            <a:extLst>
              <a:ext uri="{FF2B5EF4-FFF2-40B4-BE49-F238E27FC236}">
                <a16:creationId xmlns:a16="http://schemas.microsoft.com/office/drawing/2014/main" id="{93EC39F6-64CB-4EF5-B71C-707B23A82E7F}"/>
              </a:ext>
            </a:extLst>
          </p:cNvPr>
          <p:cNvCxnSpPr/>
          <p:nvPr/>
        </p:nvCxnSpPr>
        <p:spPr bwMode="auto">
          <a:xfrm>
            <a:off x="-1" y="1244828"/>
            <a:ext cx="12192002" cy="0"/>
          </a:xfrm>
          <a:prstGeom prst="line">
            <a:avLst/>
          </a:prstGeom>
          <a:noFill/>
          <a:ln w="127000" cap="flat" cmpd="sng" algn="ctr">
            <a:solidFill>
              <a:schemeClr val="bg1"/>
            </a:solidFill>
            <a:prstDash val="solid"/>
            <a:round/>
            <a:headEnd type="none" w="med" len="med"/>
            <a:tailEnd type="none" w="med" len="med"/>
          </a:ln>
          <a:effectLst/>
        </p:spPr>
      </p:cxnSp>
      <p:sp>
        <p:nvSpPr>
          <p:cNvPr id="7" name="Content Placeholder 4">
            <a:extLst>
              <a:ext uri="{FF2B5EF4-FFF2-40B4-BE49-F238E27FC236}">
                <a16:creationId xmlns:a16="http://schemas.microsoft.com/office/drawing/2014/main" id="{68D14BE2-E4B5-4E40-BD40-51A35FF5A84E}"/>
              </a:ext>
            </a:extLst>
          </p:cNvPr>
          <p:cNvSpPr txBox="1">
            <a:spLocks/>
          </p:cNvSpPr>
          <p:nvPr/>
        </p:nvSpPr>
        <p:spPr>
          <a:xfrm>
            <a:off x="500965" y="1422544"/>
            <a:ext cx="4717523" cy="8540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dirty="0"/>
              <a:t>“Curb to curb” or </a:t>
            </a:r>
            <a:br>
              <a:rPr lang="en-US" dirty="0"/>
            </a:br>
            <a:r>
              <a:rPr lang="en-US" dirty="0"/>
              <a:t>“Door to door”</a:t>
            </a:r>
          </a:p>
        </p:txBody>
      </p:sp>
      <p:pic>
        <p:nvPicPr>
          <p:cNvPr id="10" name="Picture 9" descr="Shape&#10;&#10;Description automatically generated with low confidence">
            <a:extLst>
              <a:ext uri="{FF2B5EF4-FFF2-40B4-BE49-F238E27FC236}">
                <a16:creationId xmlns:a16="http://schemas.microsoft.com/office/drawing/2014/main" id="{309EA24D-9EAA-4B71-9F80-3975A2A4554F}"/>
              </a:ext>
            </a:extLst>
          </p:cNvPr>
          <p:cNvPicPr>
            <a:picLocks noChangeAspect="1"/>
          </p:cNvPicPr>
          <p:nvPr/>
        </p:nvPicPr>
        <p:blipFill rotWithShape="1">
          <a:blip r:embed="rId3">
            <a:extLst>
              <a:ext uri="{28A0092B-C50C-407E-A947-70E740481C1C}">
                <a14:useLocalDpi xmlns:a14="http://schemas.microsoft.com/office/drawing/2010/main" val="0"/>
              </a:ext>
            </a:extLst>
          </a:blip>
          <a:srcRect b="20810"/>
          <a:stretch/>
        </p:blipFill>
        <p:spPr>
          <a:xfrm>
            <a:off x="1818978" y="3969077"/>
            <a:ext cx="1275131" cy="100978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6C05D94F-4978-434B-A9FD-609FC1F3C4C7}"/>
              </a:ext>
            </a:extLst>
          </p:cNvPr>
          <p:cNvPicPr>
            <a:picLocks noChangeAspect="1"/>
          </p:cNvPicPr>
          <p:nvPr/>
        </p:nvPicPr>
        <p:blipFill rotWithShape="1">
          <a:blip r:embed="rId4">
            <a:extLst>
              <a:ext uri="{28A0092B-C50C-407E-A947-70E740481C1C}">
                <a14:useLocalDpi xmlns:a14="http://schemas.microsoft.com/office/drawing/2010/main" val="0"/>
              </a:ext>
            </a:extLst>
          </a:blip>
          <a:srcRect b="17471"/>
          <a:stretch/>
        </p:blipFill>
        <p:spPr>
          <a:xfrm>
            <a:off x="2551513" y="3250443"/>
            <a:ext cx="1482532" cy="1223524"/>
          </a:xfrm>
          <a:prstGeom prst="rect">
            <a:avLst/>
          </a:prstGeom>
        </p:spPr>
      </p:pic>
      <p:pic>
        <p:nvPicPr>
          <p:cNvPr id="21" name="Graphic 20" descr="Walk with solid fill">
            <a:extLst>
              <a:ext uri="{FF2B5EF4-FFF2-40B4-BE49-F238E27FC236}">
                <a16:creationId xmlns:a16="http://schemas.microsoft.com/office/drawing/2014/main" id="{0B14144F-A7DB-4A44-9D16-8DE0E0E242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0907" y="3983178"/>
            <a:ext cx="626359" cy="626359"/>
          </a:xfrm>
          <a:prstGeom prst="rect">
            <a:avLst/>
          </a:prstGeom>
        </p:spPr>
      </p:pic>
      <p:grpSp>
        <p:nvGrpSpPr>
          <p:cNvPr id="2" name="Group 1">
            <a:extLst>
              <a:ext uri="{FF2B5EF4-FFF2-40B4-BE49-F238E27FC236}">
                <a16:creationId xmlns:a16="http://schemas.microsoft.com/office/drawing/2014/main" id="{471E91B8-4EB9-4A19-802F-1FA247A4A731}"/>
              </a:ext>
            </a:extLst>
          </p:cNvPr>
          <p:cNvGrpSpPr/>
          <p:nvPr/>
        </p:nvGrpSpPr>
        <p:grpSpPr>
          <a:xfrm>
            <a:off x="7253569" y="2779827"/>
            <a:ext cx="3498929" cy="2667771"/>
            <a:chOff x="6906859" y="3241682"/>
            <a:chExt cx="3498929" cy="2667771"/>
          </a:xfrm>
        </p:grpSpPr>
        <p:pic>
          <p:nvPicPr>
            <p:cNvPr id="55" name="Picture 54" descr="Shape&#10;&#10;Description automatically generated with low confidence">
              <a:extLst>
                <a:ext uri="{FF2B5EF4-FFF2-40B4-BE49-F238E27FC236}">
                  <a16:creationId xmlns:a16="http://schemas.microsoft.com/office/drawing/2014/main" id="{3C064B2A-735D-4868-9111-3123699D592E}"/>
                </a:ext>
              </a:extLst>
            </p:cNvPr>
            <p:cNvPicPr>
              <a:picLocks noChangeAspect="1"/>
            </p:cNvPicPr>
            <p:nvPr/>
          </p:nvPicPr>
          <p:blipFill rotWithShape="1">
            <a:blip r:embed="rId3">
              <a:extLst>
                <a:ext uri="{28A0092B-C50C-407E-A947-70E740481C1C}">
                  <a14:useLocalDpi xmlns:a14="http://schemas.microsoft.com/office/drawing/2010/main" val="0"/>
                </a:ext>
              </a:extLst>
            </a:blip>
            <a:srcRect b="20810"/>
            <a:stretch/>
          </p:blipFill>
          <p:spPr>
            <a:xfrm>
              <a:off x="8638540" y="3241682"/>
              <a:ext cx="758952" cy="601016"/>
            </a:xfrm>
            <a:prstGeom prst="rect">
              <a:avLst/>
            </a:prstGeom>
          </p:spPr>
        </p:pic>
        <p:pic>
          <p:nvPicPr>
            <p:cNvPr id="56" name="Picture 55" descr="Shape&#10;&#10;Description automatically generated with low confidence">
              <a:extLst>
                <a:ext uri="{FF2B5EF4-FFF2-40B4-BE49-F238E27FC236}">
                  <a16:creationId xmlns:a16="http://schemas.microsoft.com/office/drawing/2014/main" id="{EF7A9837-6C49-4F01-A97D-A62E0909AE89}"/>
                </a:ext>
              </a:extLst>
            </p:cNvPr>
            <p:cNvPicPr>
              <a:picLocks noChangeAspect="1"/>
            </p:cNvPicPr>
            <p:nvPr/>
          </p:nvPicPr>
          <p:blipFill rotWithShape="1">
            <a:blip r:embed="rId4">
              <a:extLst>
                <a:ext uri="{28A0092B-C50C-407E-A947-70E740481C1C}">
                  <a14:useLocalDpi xmlns:a14="http://schemas.microsoft.com/office/drawing/2010/main" val="0"/>
                </a:ext>
              </a:extLst>
            </a:blip>
            <a:srcRect b="17471"/>
            <a:stretch/>
          </p:blipFill>
          <p:spPr>
            <a:xfrm>
              <a:off x="6906859" y="4614284"/>
              <a:ext cx="758952" cy="626358"/>
            </a:xfrm>
            <a:prstGeom prst="rect">
              <a:avLst/>
            </a:prstGeom>
          </p:spPr>
        </p:pic>
        <p:pic>
          <p:nvPicPr>
            <p:cNvPr id="57" name="Picture 56" descr="Shape&#10;&#10;Description automatically generated with low confidence">
              <a:extLst>
                <a:ext uri="{FF2B5EF4-FFF2-40B4-BE49-F238E27FC236}">
                  <a16:creationId xmlns:a16="http://schemas.microsoft.com/office/drawing/2014/main" id="{17388AFC-2D38-469B-80A3-A01A797B60D4}"/>
                </a:ext>
              </a:extLst>
            </p:cNvPr>
            <p:cNvPicPr>
              <a:picLocks noChangeAspect="1"/>
            </p:cNvPicPr>
            <p:nvPr/>
          </p:nvPicPr>
          <p:blipFill rotWithShape="1">
            <a:blip r:embed="rId4">
              <a:extLst>
                <a:ext uri="{28A0092B-C50C-407E-A947-70E740481C1C}">
                  <a14:useLocalDpi xmlns:a14="http://schemas.microsoft.com/office/drawing/2010/main" val="0"/>
                </a:ext>
              </a:extLst>
            </a:blip>
            <a:srcRect b="17471"/>
            <a:stretch/>
          </p:blipFill>
          <p:spPr>
            <a:xfrm>
              <a:off x="8608578" y="4913108"/>
              <a:ext cx="758952" cy="626358"/>
            </a:xfrm>
            <a:prstGeom prst="rect">
              <a:avLst/>
            </a:prstGeom>
          </p:spPr>
        </p:pic>
        <p:pic>
          <p:nvPicPr>
            <p:cNvPr id="58" name="Picture 57" descr="Shape&#10;&#10;Description automatically generated with low confidence">
              <a:extLst>
                <a:ext uri="{FF2B5EF4-FFF2-40B4-BE49-F238E27FC236}">
                  <a16:creationId xmlns:a16="http://schemas.microsoft.com/office/drawing/2014/main" id="{AF103CB8-0C36-4488-BC54-B1B7D567B811}"/>
                </a:ext>
              </a:extLst>
            </p:cNvPr>
            <p:cNvPicPr>
              <a:picLocks noChangeAspect="1"/>
            </p:cNvPicPr>
            <p:nvPr/>
          </p:nvPicPr>
          <p:blipFill rotWithShape="1">
            <a:blip r:embed="rId4">
              <a:extLst>
                <a:ext uri="{28A0092B-C50C-407E-A947-70E740481C1C}">
                  <a14:useLocalDpi xmlns:a14="http://schemas.microsoft.com/office/drawing/2010/main" val="0"/>
                </a:ext>
              </a:extLst>
            </a:blip>
            <a:srcRect b="17471"/>
            <a:stretch/>
          </p:blipFill>
          <p:spPr>
            <a:xfrm>
              <a:off x="9646836" y="5283095"/>
              <a:ext cx="758952" cy="626358"/>
            </a:xfrm>
            <a:prstGeom prst="rect">
              <a:avLst/>
            </a:prstGeom>
          </p:spPr>
        </p:pic>
        <p:pic>
          <p:nvPicPr>
            <p:cNvPr id="34" name="Graphic 33" descr="Walk with solid fill">
              <a:extLst>
                <a:ext uri="{FF2B5EF4-FFF2-40B4-BE49-F238E27FC236}">
                  <a16:creationId xmlns:a16="http://schemas.microsoft.com/office/drawing/2014/main" id="{B1645E7E-9D81-4110-95DE-24843662A7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32285" y="4645960"/>
              <a:ext cx="427216" cy="427216"/>
            </a:xfrm>
            <a:prstGeom prst="rect">
              <a:avLst/>
            </a:prstGeom>
          </p:spPr>
        </p:pic>
        <p:pic>
          <p:nvPicPr>
            <p:cNvPr id="35" name="Graphic 34" descr="Walk with solid fill">
              <a:extLst>
                <a:ext uri="{FF2B5EF4-FFF2-40B4-BE49-F238E27FC236}">
                  <a16:creationId xmlns:a16="http://schemas.microsoft.com/office/drawing/2014/main" id="{A6AF8B1B-A4CC-49DA-9E34-CCADD70BEF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4446" y="4297537"/>
              <a:ext cx="427216" cy="427216"/>
            </a:xfrm>
            <a:prstGeom prst="rect">
              <a:avLst/>
            </a:prstGeom>
          </p:spPr>
        </p:pic>
        <p:pic>
          <p:nvPicPr>
            <p:cNvPr id="36" name="Graphic 35" descr="Walk with solid fill">
              <a:extLst>
                <a:ext uri="{FF2B5EF4-FFF2-40B4-BE49-F238E27FC236}">
                  <a16:creationId xmlns:a16="http://schemas.microsoft.com/office/drawing/2014/main" id="{D3BB95F6-B964-4D0A-B160-F12AA589D3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0693" y="4820538"/>
              <a:ext cx="427216" cy="427216"/>
            </a:xfrm>
            <a:prstGeom prst="rect">
              <a:avLst/>
            </a:prstGeom>
          </p:spPr>
        </p:pic>
        <p:cxnSp>
          <p:nvCxnSpPr>
            <p:cNvPr id="23" name="Connector: Elbow 22">
              <a:extLst>
                <a:ext uri="{FF2B5EF4-FFF2-40B4-BE49-F238E27FC236}">
                  <a16:creationId xmlns:a16="http://schemas.microsoft.com/office/drawing/2014/main" id="{E07B8271-ADCC-44BE-8084-A217BCBE26CC}"/>
                </a:ext>
              </a:extLst>
            </p:cNvPr>
            <p:cNvCxnSpPr>
              <a:cxnSpLocks/>
              <a:endCxn id="55" idx="3"/>
            </p:cNvCxnSpPr>
            <p:nvPr/>
          </p:nvCxnSpPr>
          <p:spPr>
            <a:xfrm rot="16200000" flipV="1">
              <a:off x="8909235" y="4030447"/>
              <a:ext cx="1605334" cy="628820"/>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9815B9-CA64-48AC-85C0-9C884C71E949}"/>
                </a:ext>
              </a:extLst>
            </p:cNvPr>
            <p:cNvCxnSpPr>
              <a:cxnSpLocks/>
              <a:endCxn id="55" idx="2"/>
            </p:cNvCxnSpPr>
            <p:nvPr/>
          </p:nvCxnSpPr>
          <p:spPr>
            <a:xfrm flipV="1">
              <a:off x="8988054" y="3842698"/>
              <a:ext cx="29962" cy="99576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D5BB4EC2-DA3B-41C0-963F-67BCB7270D58}"/>
                </a:ext>
              </a:extLst>
            </p:cNvPr>
            <p:cNvCxnSpPr>
              <a:cxnSpLocks/>
              <a:endCxn id="55" idx="1"/>
            </p:cNvCxnSpPr>
            <p:nvPr/>
          </p:nvCxnSpPr>
          <p:spPr>
            <a:xfrm rot="5400000" flipH="1" flipV="1">
              <a:off x="7499952" y="3774524"/>
              <a:ext cx="1370921" cy="906255"/>
            </a:xfrm>
            <a:prstGeom prst="bentConnector2">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8433DF90-D07D-4C5B-AD62-3177DC99A4E9}"/>
              </a:ext>
            </a:extLst>
          </p:cNvPr>
          <p:cNvCxnSpPr>
            <a:cxnSpLocks/>
          </p:cNvCxnSpPr>
          <p:nvPr/>
        </p:nvCxnSpPr>
        <p:spPr>
          <a:xfrm>
            <a:off x="6162096" y="1979815"/>
            <a:ext cx="8076" cy="44360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Content Placeholder 4">
            <a:extLst>
              <a:ext uri="{FF2B5EF4-FFF2-40B4-BE49-F238E27FC236}">
                <a16:creationId xmlns:a16="http://schemas.microsoft.com/office/drawing/2014/main" id="{2C38AA1C-A2FA-48CB-AEB8-D33FD8B0561F}"/>
              </a:ext>
            </a:extLst>
          </p:cNvPr>
          <p:cNvSpPr txBox="1">
            <a:spLocks/>
          </p:cNvSpPr>
          <p:nvPr/>
        </p:nvSpPr>
        <p:spPr>
          <a:xfrm>
            <a:off x="6644273" y="1410402"/>
            <a:ext cx="4717523" cy="536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en-US" dirty="0"/>
              <a:t>Pick up location/drop off</a:t>
            </a:r>
          </a:p>
          <a:p>
            <a:pPr lvl="1">
              <a:spcBef>
                <a:spcPts val="1200"/>
              </a:spcBef>
            </a:pPr>
            <a:endParaRPr lang="en-US" dirty="0"/>
          </a:p>
        </p:txBody>
      </p:sp>
      <p:sp>
        <p:nvSpPr>
          <p:cNvPr id="22" name="Content Placeholder 4">
            <a:extLst>
              <a:ext uri="{FF2B5EF4-FFF2-40B4-BE49-F238E27FC236}">
                <a16:creationId xmlns:a16="http://schemas.microsoft.com/office/drawing/2014/main" id="{5094D654-9C44-46BD-A291-DFD18B93FC50}"/>
              </a:ext>
            </a:extLst>
          </p:cNvPr>
          <p:cNvSpPr txBox="1">
            <a:spLocks/>
          </p:cNvSpPr>
          <p:nvPr/>
        </p:nvSpPr>
        <p:spPr>
          <a:xfrm>
            <a:off x="5890154" y="1396821"/>
            <a:ext cx="1057249" cy="667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dirty="0"/>
              <a:t>vs. </a:t>
            </a:r>
          </a:p>
        </p:txBody>
      </p:sp>
    </p:spTree>
    <p:extLst>
      <p:ext uri="{BB962C8B-B14F-4D97-AF65-F5344CB8AC3E}">
        <p14:creationId xmlns:p14="http://schemas.microsoft.com/office/powerpoint/2010/main" val="42513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34850</TotalTime>
  <Words>1723</Words>
  <Application>Microsoft Office PowerPoint</Application>
  <PresentationFormat>Widescreen</PresentationFormat>
  <Paragraphs>219</Paragraphs>
  <Slides>27</Slides>
  <Notes>27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Interstate-Light</vt:lpstr>
      <vt:lpstr>Interstate-Regular</vt:lpstr>
      <vt:lpstr>Segoe UI</vt:lpstr>
      <vt:lpstr>Office Theme</vt:lpstr>
      <vt:lpstr>PowerPoint Presentation</vt:lpstr>
      <vt:lpstr>Agenda</vt:lpstr>
      <vt:lpstr>House Rules and How to Ask a Question</vt:lpstr>
      <vt:lpstr>Project Goal and Meeting Purpose</vt:lpstr>
      <vt:lpstr>What is Microtransit?</vt:lpstr>
      <vt:lpstr>What is Microtransit?</vt:lpstr>
      <vt:lpstr>What is Microtransit?</vt:lpstr>
      <vt:lpstr>What is Microtransit?</vt:lpstr>
      <vt:lpstr>What is Microtransit?</vt:lpstr>
      <vt:lpstr>Customer experience: requesting a ride</vt:lpstr>
      <vt:lpstr>Customer experience: vehicles</vt:lpstr>
      <vt:lpstr>Why Invest In Microtransit?</vt:lpstr>
      <vt:lpstr>Questions on What Is Microtransit?</vt:lpstr>
      <vt:lpstr>Microtransit Zones</vt:lpstr>
      <vt:lpstr>Microtransit Zones Overview</vt:lpstr>
      <vt:lpstr>Ridership</vt:lpstr>
      <vt:lpstr>NW Tulsa</vt:lpstr>
      <vt:lpstr>North Tulsa</vt:lpstr>
      <vt:lpstr>East Tulsa</vt:lpstr>
      <vt:lpstr>West Tulsa and Jenks</vt:lpstr>
      <vt:lpstr>Workforce Express</vt:lpstr>
      <vt:lpstr>Broken Arrow</vt:lpstr>
      <vt:lpstr>Feedback</vt:lpstr>
      <vt:lpstr>Feedback</vt:lpstr>
      <vt:lpstr>Question and Answer Time (Q&amp;A)</vt:lpstr>
      <vt:lpstr>Project Timeline and Next Steps</vt:lpstr>
      <vt:lpstr>Ways to Ask or Comment After the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Comer</dc:creator>
  <cp:lastModifiedBy>Liann Alfaro</cp:lastModifiedBy>
  <cp:revision>568</cp:revision>
  <cp:lastPrinted>2018-11-27T17:10:48Z</cp:lastPrinted>
  <dcterms:created xsi:type="dcterms:W3CDTF">2018-10-03T13:54:30Z</dcterms:created>
  <dcterms:modified xsi:type="dcterms:W3CDTF">2021-12-09T16:48:01Z</dcterms:modified>
</cp:coreProperties>
</file>