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DM Sans" pitchFamily="2" charset="0"/>
      <p:regular r:id="rId15"/>
    </p:embeddedFont>
    <p:embeddedFont>
      <p:font typeface="DM Sans Italics" panose="020B0604020202020204" charset="0"/>
      <p:regular r:id="rId16"/>
    </p:embeddedFont>
    <p:embeddedFont>
      <p:font typeface="Now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6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59300" y="8127303"/>
            <a:ext cx="1802889" cy="1802889"/>
          </a:xfrm>
          <a:custGeom>
            <a:avLst/>
            <a:gdLst/>
            <a:ahLst/>
            <a:cxnLst/>
            <a:rect l="l" t="t" r="r" b="b"/>
            <a:pathLst>
              <a:path w="1802889" h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33387" y="-1033334"/>
            <a:ext cx="2293320" cy="2293320"/>
          </a:xfrm>
          <a:custGeom>
            <a:avLst/>
            <a:gdLst/>
            <a:ahLst/>
            <a:cxnLst/>
            <a:rect l="l" t="t" r="r" b="b"/>
            <a:pathLst>
              <a:path w="2293320" h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543050" y="-54747"/>
            <a:ext cx="2760734" cy="10341747"/>
            <a:chOff x="0" y="0"/>
            <a:chExt cx="727107" cy="27237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7107" cy="2723752"/>
            </a:xfrm>
            <a:custGeom>
              <a:avLst/>
              <a:gdLst/>
              <a:ahLst/>
              <a:cxnLst/>
              <a:rect l="l" t="t" r="r" b="b"/>
              <a:pathLst>
                <a:path w="727107" h="2723752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002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97596" y="1019175"/>
            <a:ext cx="15564204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2"/>
              </a:lnSpc>
              <a:spcBef>
                <a:spcPct val="0"/>
              </a:spcBef>
            </a:pPr>
            <a:r>
              <a:rPr lang="en-US" sz="8751" b="1" spc="726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APRIL SERVICE CHANGES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7596" y="4590869"/>
            <a:ext cx="14536148" cy="426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8261" lvl="1" indent="-444130" algn="l">
              <a:lnSpc>
                <a:spcPts val="5677"/>
              </a:lnSpc>
              <a:buFont typeface="Arial"/>
              <a:buChar char="•"/>
            </a:pPr>
            <a:r>
              <a:rPr lang="en-US" sz="411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Route 250 routing &amp; timing </a:t>
            </a:r>
          </a:p>
          <a:p>
            <a:pPr marL="888261" lvl="1" indent="-444130" algn="l">
              <a:lnSpc>
                <a:spcPts val="5677"/>
              </a:lnSpc>
              <a:buFont typeface="Arial"/>
              <a:buChar char="•"/>
            </a:pPr>
            <a:r>
              <a:rPr lang="en-US" sz="411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Route 470 routing &amp; timing</a:t>
            </a:r>
          </a:p>
          <a:p>
            <a:pPr marL="888261" lvl="1" indent="-444130" algn="l">
              <a:lnSpc>
                <a:spcPts val="5677"/>
              </a:lnSpc>
              <a:buFont typeface="Arial"/>
              <a:buChar char="•"/>
            </a:pPr>
            <a:r>
              <a:rPr lang="en-US" sz="411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New daytime MicroLink Zone 9</a:t>
            </a:r>
          </a:p>
          <a:p>
            <a:pPr marL="888261" lvl="1" indent="-444130" algn="l">
              <a:lnSpc>
                <a:spcPts val="5677"/>
              </a:lnSpc>
              <a:buFont typeface="Arial"/>
              <a:buChar char="•"/>
            </a:pPr>
            <a:r>
              <a:rPr lang="en-US" sz="411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Kickoff New Bus Stop Pairing Project starting with Routes 110 and 117</a:t>
            </a:r>
          </a:p>
          <a:p>
            <a:pPr algn="l">
              <a:lnSpc>
                <a:spcPts val="5677"/>
              </a:lnSpc>
            </a:pPr>
            <a:endParaRPr lang="en-US" sz="4114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2568" y="3603472"/>
            <a:ext cx="12589266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</a:pPr>
            <a:r>
              <a:rPr lang="en-US" sz="2504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EFFECTIVE SUNDAY, APRIL 12TH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59300" y="8127303"/>
            <a:ext cx="1802889" cy="1802889"/>
          </a:xfrm>
          <a:custGeom>
            <a:avLst/>
            <a:gdLst/>
            <a:ahLst/>
            <a:cxnLst/>
            <a:rect l="l" t="t" r="r" b="b"/>
            <a:pathLst>
              <a:path w="1802889" h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33387" y="-1033334"/>
            <a:ext cx="2293320" cy="2293320"/>
          </a:xfrm>
          <a:custGeom>
            <a:avLst/>
            <a:gdLst/>
            <a:ahLst/>
            <a:cxnLst/>
            <a:rect l="l" t="t" r="r" b="b"/>
            <a:pathLst>
              <a:path w="2293320" h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543050" y="-54747"/>
            <a:ext cx="2760734" cy="10341747"/>
            <a:chOff x="0" y="0"/>
            <a:chExt cx="727107" cy="27237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7107" cy="2723752"/>
            </a:xfrm>
            <a:custGeom>
              <a:avLst/>
              <a:gdLst/>
              <a:ahLst/>
              <a:cxnLst/>
              <a:rect l="l" t="t" r="r" b="b"/>
              <a:pathLst>
                <a:path w="727107" h="2723752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002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678927" y="1864041"/>
            <a:ext cx="9893828" cy="7592016"/>
          </a:xfrm>
          <a:custGeom>
            <a:avLst/>
            <a:gdLst/>
            <a:ahLst/>
            <a:cxnLst/>
            <a:rect l="l" t="t" r="r" b="b"/>
            <a:pathLst>
              <a:path w="9893828" h="7592016">
                <a:moveTo>
                  <a:pt x="0" y="0"/>
                </a:moveTo>
                <a:lnTo>
                  <a:pt x="9893828" y="0"/>
                </a:lnTo>
                <a:lnTo>
                  <a:pt x="9893828" y="7592016"/>
                </a:lnTo>
                <a:lnTo>
                  <a:pt x="0" y="7592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4858" b="-5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45089" y="4448184"/>
            <a:ext cx="15564204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2"/>
              </a:lnSpc>
              <a:spcBef>
                <a:spcPct val="0"/>
              </a:spcBef>
            </a:pPr>
            <a:r>
              <a:rPr lang="en-US" sz="8751" b="1" spc="726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DAYTIME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59300" y="8127303"/>
            <a:ext cx="1802889" cy="1802889"/>
          </a:xfrm>
          <a:custGeom>
            <a:avLst/>
            <a:gdLst/>
            <a:ahLst/>
            <a:cxnLst/>
            <a:rect l="l" t="t" r="r" b="b"/>
            <a:pathLst>
              <a:path w="1802889" h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33387" y="-1033334"/>
            <a:ext cx="2293320" cy="2293320"/>
          </a:xfrm>
          <a:custGeom>
            <a:avLst/>
            <a:gdLst/>
            <a:ahLst/>
            <a:cxnLst/>
            <a:rect l="l" t="t" r="r" b="b"/>
            <a:pathLst>
              <a:path w="2293320" h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543050" y="-54747"/>
            <a:ext cx="2760734" cy="10341747"/>
            <a:chOff x="0" y="0"/>
            <a:chExt cx="727107" cy="27237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7107" cy="2723752"/>
            </a:xfrm>
            <a:custGeom>
              <a:avLst/>
              <a:gdLst/>
              <a:ahLst/>
              <a:cxnLst/>
              <a:rect l="l" t="t" r="r" b="b"/>
              <a:pathLst>
                <a:path w="727107" h="2723752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0071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709310" y="1609362"/>
            <a:ext cx="9280458" cy="7590642"/>
          </a:xfrm>
          <a:custGeom>
            <a:avLst/>
            <a:gdLst/>
            <a:ahLst/>
            <a:cxnLst/>
            <a:rect l="l" t="t" r="r" b="b"/>
            <a:pathLst>
              <a:path w="9280458" h="7590642">
                <a:moveTo>
                  <a:pt x="0" y="0"/>
                </a:moveTo>
                <a:lnTo>
                  <a:pt x="9280459" y="0"/>
                </a:lnTo>
                <a:lnTo>
                  <a:pt x="9280459" y="7590641"/>
                </a:lnTo>
                <a:lnTo>
                  <a:pt x="0" y="7590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61898" y="4429187"/>
            <a:ext cx="15564204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2"/>
              </a:lnSpc>
              <a:spcBef>
                <a:spcPct val="0"/>
              </a:spcBef>
            </a:pPr>
            <a:r>
              <a:rPr lang="en-US" sz="8751" b="1" spc="726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NIGHTTIME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16059" y="4894251"/>
            <a:ext cx="1337652" cy="498498"/>
          </a:xfrm>
          <a:custGeom>
            <a:avLst/>
            <a:gdLst/>
            <a:ahLst/>
            <a:cxnLst/>
            <a:rect l="l" t="t" r="r" b="b"/>
            <a:pathLst>
              <a:path w="1337652" h="498498">
                <a:moveTo>
                  <a:pt x="0" y="0"/>
                </a:moveTo>
                <a:lnTo>
                  <a:pt x="1337653" y="0"/>
                </a:lnTo>
                <a:lnTo>
                  <a:pt x="1337653" y="498498"/>
                </a:lnTo>
                <a:lnTo>
                  <a:pt x="0" y="498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53020" y="807384"/>
            <a:ext cx="7096506" cy="7898840"/>
          </a:xfrm>
          <a:custGeom>
            <a:avLst/>
            <a:gdLst/>
            <a:ahLst/>
            <a:cxnLst/>
            <a:rect l="l" t="t" r="r" b="b"/>
            <a:pathLst>
              <a:path w="7096506" h="7898840">
                <a:moveTo>
                  <a:pt x="0" y="0"/>
                </a:moveTo>
                <a:lnTo>
                  <a:pt x="7096506" y="0"/>
                </a:lnTo>
                <a:lnTo>
                  <a:pt x="7096506" y="7898841"/>
                </a:lnTo>
                <a:lnTo>
                  <a:pt x="0" y="78988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705" t="-41278" r="-4438" b="-42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968675" y="1019175"/>
            <a:ext cx="6699578" cy="240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420"/>
              </a:lnSpc>
              <a:spcBef>
                <a:spcPct val="0"/>
              </a:spcBef>
            </a:pPr>
            <a:r>
              <a:rPr lang="en-US" sz="7850" b="1" spc="39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250 CHANGES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44158" y="4090806"/>
            <a:ext cx="6122603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Route will end at the Woodland Hills Sub-hub.</a:t>
            </a:r>
          </a:p>
          <a:p>
            <a:pPr algn="l">
              <a:lnSpc>
                <a:spcPts val="4799"/>
              </a:lnSpc>
            </a:pPr>
            <a:endParaRPr lang="en-US" sz="3999" spc="1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 spc="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New frequency</a:t>
            </a:r>
          </a:p>
          <a:p>
            <a:pPr algn="l">
              <a:lnSpc>
                <a:spcPts val="4799"/>
              </a:lnSpc>
            </a:pPr>
            <a:r>
              <a:rPr lang="en-US" sz="3999" spc="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Weekday is 30 min</a:t>
            </a:r>
          </a:p>
          <a:p>
            <a:pPr algn="l">
              <a:lnSpc>
                <a:spcPts val="4799"/>
              </a:lnSpc>
            </a:pPr>
            <a:r>
              <a:rPr lang="en-US" sz="3999" spc="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 Saturday is 45 min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4603201" y="8250819"/>
            <a:ext cx="1490781" cy="650669"/>
          </a:xfrm>
          <a:custGeom>
            <a:avLst/>
            <a:gdLst/>
            <a:ahLst/>
            <a:cxnLst/>
            <a:rect l="l" t="t" r="r" b="b"/>
            <a:pathLst>
              <a:path w="1490781" h="650669">
                <a:moveTo>
                  <a:pt x="0" y="0"/>
                </a:moveTo>
                <a:lnTo>
                  <a:pt x="1490781" y="0"/>
                </a:lnTo>
                <a:lnTo>
                  <a:pt x="1490781" y="650668"/>
                </a:lnTo>
                <a:lnTo>
                  <a:pt x="0" y="650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59" r="-85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068559" y="1028700"/>
            <a:ext cx="6818997" cy="7643559"/>
          </a:xfrm>
          <a:custGeom>
            <a:avLst/>
            <a:gdLst/>
            <a:ahLst/>
            <a:cxnLst/>
            <a:rect l="l" t="t" r="r" b="b"/>
            <a:pathLst>
              <a:path w="6818997" h="7643559">
                <a:moveTo>
                  <a:pt x="0" y="0"/>
                </a:moveTo>
                <a:lnTo>
                  <a:pt x="6818997" y="0"/>
                </a:lnTo>
                <a:lnTo>
                  <a:pt x="6818997" y="7643559"/>
                </a:lnTo>
                <a:lnTo>
                  <a:pt x="0" y="7643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95" t="-41802" r="-4495" b="-41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612419" y="1019175"/>
            <a:ext cx="6923294" cy="240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20"/>
              </a:lnSpc>
              <a:spcBef>
                <a:spcPct val="0"/>
              </a:spcBef>
            </a:pPr>
            <a:r>
              <a:rPr lang="en-US" sz="7850" b="1" spc="65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470 CHANGES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9869" y="3945875"/>
            <a:ext cx="6981632" cy="597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184" lvl="1" indent="-387592" algn="l">
              <a:lnSpc>
                <a:spcPts val="4308"/>
              </a:lnSpc>
              <a:buFont typeface="Arial"/>
              <a:buChar char="•"/>
            </a:pPr>
            <a:r>
              <a:rPr lang="en-US" sz="3590" spc="29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Will travel 61st St between Garnett and Memorial</a:t>
            </a:r>
          </a:p>
          <a:p>
            <a:pPr algn="l">
              <a:lnSpc>
                <a:spcPts val="4308"/>
              </a:lnSpc>
            </a:pPr>
            <a:r>
              <a:rPr lang="en-US" sz="3590" spc="29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marL="775184" lvl="1" indent="-387592" algn="l">
              <a:lnSpc>
                <a:spcPts val="4308"/>
              </a:lnSpc>
              <a:buFont typeface="Arial"/>
              <a:buChar char="•"/>
            </a:pPr>
            <a:r>
              <a:rPr lang="en-US" sz="3590" spc="29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New frequency weekdays &amp; Saturday is 40 min.                                                            </a:t>
            </a:r>
          </a:p>
          <a:p>
            <a:pPr algn="l">
              <a:lnSpc>
                <a:spcPts val="4308"/>
              </a:lnSpc>
            </a:pPr>
            <a:endParaRPr lang="en-US" sz="3590" spc="29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308"/>
              </a:lnSpc>
            </a:pPr>
            <a:endParaRPr lang="en-US" sz="3590" spc="29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308"/>
              </a:lnSpc>
            </a:pPr>
            <a:endParaRPr lang="en-US" sz="3590" spc="29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308"/>
              </a:lnSpc>
            </a:pPr>
            <a:endParaRPr lang="en-US" sz="3590" spc="29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240" y="8543259"/>
            <a:ext cx="1249133" cy="465510"/>
          </a:xfrm>
          <a:custGeom>
            <a:avLst/>
            <a:gdLst/>
            <a:ahLst/>
            <a:cxnLst/>
            <a:rect l="l" t="t" r="r" b="b"/>
            <a:pathLst>
              <a:path w="1249133" h="465510">
                <a:moveTo>
                  <a:pt x="0" y="0"/>
                </a:moveTo>
                <a:lnTo>
                  <a:pt x="1249133" y="0"/>
                </a:lnTo>
                <a:lnTo>
                  <a:pt x="1249133" y="465510"/>
                </a:lnTo>
                <a:lnTo>
                  <a:pt x="0" y="46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7218818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42"/>
              </a:lnSpc>
              <a:spcBef>
                <a:spcPct val="0"/>
              </a:spcBef>
            </a:pPr>
            <a:r>
              <a:rPr lang="en-US" sz="6452" b="1" spc="535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MICROLINK ZONE 9 SOUTH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599784"/>
            <a:ext cx="7146074" cy="495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3" lvl="1" indent="-356237" algn="l">
              <a:lnSpc>
                <a:spcPts val="3960"/>
              </a:lnSpc>
              <a:buFont typeface="Arial"/>
              <a:buChar char="•"/>
            </a:pPr>
            <a:r>
              <a:rPr lang="en-US" sz="3300" spc="27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New MicroLink Daytime zone.</a:t>
            </a:r>
          </a:p>
          <a:p>
            <a:pPr algn="l">
              <a:lnSpc>
                <a:spcPts val="3960"/>
              </a:lnSpc>
            </a:pPr>
            <a:endParaRPr lang="en-US" sz="3300" spc="27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712473" lvl="1" indent="-356237" algn="l">
              <a:lnSpc>
                <a:spcPts val="3960"/>
              </a:lnSpc>
              <a:buFont typeface="Arial"/>
              <a:buChar char="•"/>
            </a:pPr>
            <a:r>
              <a:rPr lang="en-US" sz="3300" spc="27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Connects to BAT</a:t>
            </a:r>
          </a:p>
          <a:p>
            <a:pPr algn="l">
              <a:lnSpc>
                <a:spcPts val="3960"/>
              </a:lnSpc>
            </a:pPr>
            <a:endParaRPr lang="en-US" sz="3300" spc="27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712473" lvl="1" indent="-356237" algn="l">
              <a:lnSpc>
                <a:spcPts val="3960"/>
              </a:lnSpc>
              <a:buFont typeface="Arial"/>
              <a:buChar char="•"/>
            </a:pPr>
            <a:r>
              <a:rPr lang="en-US" sz="3300" spc="27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Will service TCC SE, St Francis South, The VA Medical Center</a:t>
            </a:r>
          </a:p>
          <a:p>
            <a:pPr algn="l">
              <a:lnSpc>
                <a:spcPts val="3960"/>
              </a:lnSpc>
            </a:pPr>
            <a:endParaRPr lang="en-US" sz="3300" spc="27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60"/>
              </a:lnSpc>
            </a:pPr>
            <a:endParaRPr lang="en-US" sz="3300" spc="27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710253" y="1437117"/>
            <a:ext cx="7852739" cy="7419485"/>
          </a:xfrm>
          <a:custGeom>
            <a:avLst/>
            <a:gdLst/>
            <a:ahLst/>
            <a:cxnLst/>
            <a:rect l="l" t="t" r="r" b="b"/>
            <a:pathLst>
              <a:path w="7852739" h="7419485">
                <a:moveTo>
                  <a:pt x="0" y="0"/>
                </a:moveTo>
                <a:lnTo>
                  <a:pt x="7852740" y="0"/>
                </a:lnTo>
                <a:lnTo>
                  <a:pt x="7852740" y="7419485"/>
                </a:lnTo>
                <a:lnTo>
                  <a:pt x="0" y="7419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5638" t="-208186" r="-12535" b="-4973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6442" y="-5635962"/>
            <a:ext cx="9440826" cy="9440826"/>
          </a:xfrm>
          <a:custGeom>
            <a:avLst/>
            <a:gdLst/>
            <a:ahLst/>
            <a:cxnLst/>
            <a:rect l="l" t="t" r="r" b="b"/>
            <a:pathLst>
              <a:path w="9440826" h="9440826">
                <a:moveTo>
                  <a:pt x="0" y="0"/>
                </a:moveTo>
                <a:lnTo>
                  <a:pt x="9440827" y="0"/>
                </a:lnTo>
                <a:lnTo>
                  <a:pt x="9440827" y="9440826"/>
                </a:lnTo>
                <a:lnTo>
                  <a:pt x="0" y="9440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687515"/>
            <a:ext cx="2570845" cy="958068"/>
          </a:xfrm>
          <a:custGeom>
            <a:avLst/>
            <a:gdLst/>
            <a:ahLst/>
            <a:cxnLst/>
            <a:rect l="l" t="t" r="r" b="b"/>
            <a:pathLst>
              <a:path w="2570845" h="958068">
                <a:moveTo>
                  <a:pt x="0" y="0"/>
                </a:moveTo>
                <a:lnTo>
                  <a:pt x="2570845" y="0"/>
                </a:lnTo>
                <a:lnTo>
                  <a:pt x="2570845" y="958068"/>
                </a:lnTo>
                <a:lnTo>
                  <a:pt x="0" y="95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33600" y="1889804"/>
            <a:ext cx="15058225" cy="1187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309"/>
              </a:lnSpc>
              <a:spcBef>
                <a:spcPct val="0"/>
              </a:spcBef>
            </a:pPr>
            <a:r>
              <a:rPr lang="en-US" sz="7758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BUS STOP PAIRING PROJECT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7470" y="3732892"/>
            <a:ext cx="7487755" cy="552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911" lvl="1" indent="-289955" algn="l">
              <a:lnSpc>
                <a:spcPts val="3706"/>
              </a:lnSpc>
              <a:buFont typeface="Arial"/>
              <a:buChar char="•"/>
            </a:pPr>
            <a:r>
              <a:rPr lang="en-US" sz="268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Implementation of the newly designed and branded bus stop signs </a:t>
            </a:r>
          </a:p>
          <a:p>
            <a:pPr algn="l">
              <a:lnSpc>
                <a:spcPts val="3706"/>
              </a:lnSpc>
            </a:pPr>
            <a:endParaRPr lang="en-US" sz="268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79911" lvl="1" indent="-289955" algn="l">
              <a:lnSpc>
                <a:spcPts val="3706"/>
              </a:lnSpc>
              <a:buFont typeface="Arial"/>
              <a:buChar char="•"/>
            </a:pPr>
            <a:r>
              <a:rPr lang="en-US" sz="268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Enhances safety and accessibility where possible</a:t>
            </a:r>
          </a:p>
          <a:p>
            <a:pPr algn="l">
              <a:lnSpc>
                <a:spcPts val="3589"/>
              </a:lnSpc>
            </a:pPr>
            <a:endParaRPr lang="en-US" sz="268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79911" lvl="1" indent="-289955" algn="l">
              <a:lnSpc>
                <a:spcPts val="3706"/>
              </a:lnSpc>
              <a:buFont typeface="Arial"/>
              <a:buChar char="•"/>
            </a:pPr>
            <a:r>
              <a:rPr lang="en-US" sz="268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Increases service efficiency by consolidating close proximity stops and low-usage stops</a:t>
            </a:r>
          </a:p>
          <a:p>
            <a:pPr algn="l">
              <a:lnSpc>
                <a:spcPts val="3706"/>
              </a:lnSpc>
            </a:pPr>
            <a:endParaRPr lang="en-US" sz="268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79911" lvl="1" indent="-289955" algn="l">
              <a:lnSpc>
                <a:spcPts val="3706"/>
              </a:lnSpc>
              <a:buFont typeface="Arial"/>
              <a:buChar char="•"/>
            </a:pPr>
            <a:r>
              <a:rPr lang="en-US" sz="268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Improved rider experience for return trips </a:t>
            </a:r>
          </a:p>
          <a:p>
            <a:pPr algn="l">
              <a:lnSpc>
                <a:spcPts val="3706"/>
              </a:lnSpc>
            </a:pPr>
            <a:endParaRPr lang="en-US" sz="268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0529" y="3093818"/>
            <a:ext cx="5834035" cy="47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831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Starting with Routes 110 and 117</a:t>
            </a:r>
          </a:p>
        </p:txBody>
      </p:sp>
      <p:sp>
        <p:nvSpPr>
          <p:cNvPr id="7" name="Freeform 7"/>
          <p:cNvSpPr/>
          <p:nvPr/>
        </p:nvSpPr>
        <p:spPr>
          <a:xfrm>
            <a:off x="10923437" y="3107967"/>
            <a:ext cx="5253086" cy="6425794"/>
          </a:xfrm>
          <a:custGeom>
            <a:avLst/>
            <a:gdLst/>
            <a:ahLst/>
            <a:cxnLst/>
            <a:rect l="l" t="t" r="r" b="b"/>
            <a:pathLst>
              <a:path w="5253086" h="6425794">
                <a:moveTo>
                  <a:pt x="0" y="0"/>
                </a:moveTo>
                <a:lnTo>
                  <a:pt x="5253086" y="0"/>
                </a:lnTo>
                <a:lnTo>
                  <a:pt x="5253086" y="6425794"/>
                </a:lnTo>
                <a:lnTo>
                  <a:pt x="0" y="6425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374799"/>
            <a:chOff x="0" y="0"/>
            <a:chExt cx="4816593" cy="27324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2457"/>
            </a:xfrm>
            <a:custGeom>
              <a:avLst/>
              <a:gdLst/>
              <a:ahLst/>
              <a:cxnLst/>
              <a:rect l="l" t="t" r="r" b="b"/>
              <a:pathLst>
                <a:path w="4816592" h="2732457">
                  <a:moveTo>
                    <a:pt x="0" y="0"/>
                  </a:moveTo>
                  <a:lnTo>
                    <a:pt x="4816592" y="0"/>
                  </a:lnTo>
                  <a:lnTo>
                    <a:pt x="4816592" y="2732457"/>
                  </a:lnTo>
                  <a:lnTo>
                    <a:pt x="0" y="2732457"/>
                  </a:lnTo>
                  <a:close/>
                </a:path>
              </a:pathLst>
            </a:custGeom>
            <a:solidFill>
              <a:srgbClr val="002D5B">
                <a:alpha val="4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70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73638" y="4755599"/>
            <a:ext cx="6740723" cy="104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802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QUESTIONS?</a:t>
            </a:r>
          </a:p>
        </p:txBody>
      </p:sp>
      <p:sp>
        <p:nvSpPr>
          <p:cNvPr id="7" name="Freeform 7"/>
          <p:cNvSpPr/>
          <p:nvPr/>
        </p:nvSpPr>
        <p:spPr>
          <a:xfrm>
            <a:off x="8345849" y="5938199"/>
            <a:ext cx="902674" cy="336396"/>
          </a:xfrm>
          <a:custGeom>
            <a:avLst/>
            <a:gdLst/>
            <a:ahLst/>
            <a:cxnLst/>
            <a:rect l="l" t="t" r="r" b="b"/>
            <a:pathLst>
              <a:path w="902674" h="336396">
                <a:moveTo>
                  <a:pt x="0" y="0"/>
                </a:moveTo>
                <a:lnTo>
                  <a:pt x="902674" y="0"/>
                </a:lnTo>
                <a:lnTo>
                  <a:pt x="902674" y="336396"/>
                </a:lnTo>
                <a:lnTo>
                  <a:pt x="0" y="336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77BF071E05241B4FD5EA10A2314B4" ma:contentTypeVersion="18" ma:contentTypeDescription="Create a new document." ma:contentTypeScope="" ma:versionID="2d344153faa017f883fe5fd628ccc5ba">
  <xsd:schema xmlns:xsd="http://www.w3.org/2001/XMLSchema" xmlns:xs="http://www.w3.org/2001/XMLSchema" xmlns:p="http://schemas.microsoft.com/office/2006/metadata/properties" xmlns:ns1="http://schemas.microsoft.com/sharepoint/v3" xmlns:ns2="a24dba33-5f2b-444c-b1b9-327abe37f616" xmlns:ns3="d8983963-9ecd-4522-98e1-dafb5ef02833" targetNamespace="http://schemas.microsoft.com/office/2006/metadata/properties" ma:root="true" ma:fieldsID="103756958b1ca91b6d90479d1f687e50" ns1:_="" ns2:_="" ns3:_="">
    <xsd:import namespace="http://schemas.microsoft.com/sharepoint/v3"/>
    <xsd:import namespace="a24dba33-5f2b-444c-b1b9-327abe37f616"/>
    <xsd:import namespace="d8983963-9ecd-4522-98e1-dafb5ef02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dba33-5f2b-444c-b1b9-327abe37f6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61fd34d0-fbd6-45e4-bc04-994a8884d0aa}" ma:internalName="TaxCatchAll" ma:showField="CatchAllData" ma:web="a24dba33-5f2b-444c-b1b9-327abe37f6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83963-9ecd-4522-98e1-dafb5ef02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0c3608-38da-4c00-a35a-e34a6ec18f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4dba33-5f2b-444c-b1b9-327abe37f616">UQXPM5WSH333-527096796-1247152</_dlc_DocId>
    <_dlc_DocIdUrl xmlns="a24dba33-5f2b-444c-b1b9-327abe37f616">
      <Url>https://tulsatransit1.sharepoint.com/sites/MTTA_Share/_layouts/15/DocIdRedir.aspx?ID=UQXPM5WSH333-527096796-1247152</Url>
      <Description>UQXPM5WSH333-527096796-1247152</Description>
    </_dlc_DocIdUrl>
    <_ip_UnifiedCompliancePolicyUIAction xmlns="http://schemas.microsoft.com/sharepoint/v3" xsi:nil="true"/>
    <_ip_UnifiedCompliancePolicyProperties xmlns="http://schemas.microsoft.com/sharepoint/v3" xsi:nil="true"/>
    <lcf76f155ced4ddcb4097134ff3c332f xmlns="d8983963-9ecd-4522-98e1-dafb5ef02833">
      <Terms xmlns="http://schemas.microsoft.com/office/infopath/2007/PartnerControls"/>
    </lcf76f155ced4ddcb4097134ff3c332f>
    <TaxCatchAll xmlns="a24dba33-5f2b-444c-b1b9-327abe37f616" xsi:nil="true"/>
  </documentManagement>
</p:properties>
</file>

<file path=customXml/itemProps1.xml><?xml version="1.0" encoding="utf-8"?>
<ds:datastoreItem xmlns:ds="http://schemas.openxmlformats.org/officeDocument/2006/customXml" ds:itemID="{DD1BF064-5F4C-42E7-8E35-F054FE7462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7953A-55CA-47B1-9E91-B77B1321FC0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BAC9D8-2694-4C4A-BD53-89757C0F5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4dba33-5f2b-444c-b1b9-327abe37f616"/>
    <ds:schemaRef ds:uri="d8983963-9ecd-4522-98e1-dafb5ef02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8E4BD9-630A-40A7-914A-C302BD0D049C}">
  <ds:schemaRefs>
    <ds:schemaRef ds:uri="http://schemas.microsoft.com/office/2006/metadata/properties"/>
    <ds:schemaRef ds:uri="http://schemas.microsoft.com/office/infopath/2007/PartnerControls"/>
    <ds:schemaRef ds:uri="a24dba33-5f2b-444c-b1b9-327abe37f616"/>
    <ds:schemaRef ds:uri="http://schemas.microsoft.com/sharepoint/v3"/>
    <ds:schemaRef ds:uri="d8983963-9ecd-4522-98e1-dafb5ef028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DM Sans Italics</vt:lpstr>
      <vt:lpstr>DM Sans</vt:lpstr>
      <vt:lpstr>Now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Public Meetings Presentation March 2026 </dc:title>
  <cp:lastModifiedBy>BreAnna McCutcheon</cp:lastModifiedBy>
  <cp:revision>2</cp:revision>
  <dcterms:created xsi:type="dcterms:W3CDTF">2006-08-16T00:00:00Z</dcterms:created>
  <dcterms:modified xsi:type="dcterms:W3CDTF">2026-02-27T23:04:11Z</dcterms:modified>
  <dc:identifier>DAHCWCseGYc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0x010100FB577BF071E05241B4FD5EA10A2314B4</vt:lpwstr>
  </property>
  <property fmtid="{D5CDD505-2E9C-101B-9397-08002B2CF9AE}" pid="3" name="_dlc_DocIdItemGuid">
    <vt:lpwstr>4a8bcb2b-6b74-407f-8f7e-852041b1d25a</vt:lpwstr>
  </property>
  <property fmtid="{D5CDD505-2E9C-101B-9397-08002B2CF9AE}" pid="4" name="MediaServiceImageTags">
    <vt:lpwstr/>
  </property>
</Properties>
</file>